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DD53B3-02FF-BB35-54BA-FE889BE46F03}" name="Templeman, Hannah" initials="TH" userId="S::hannah.templeman@su.ntu.ac.uk::e064b08a-a3aa-44e3-a319-17b5c7776d6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7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BF4266-7916-78C2-63E8-6142558A80FD}" v="585" dt="2025-10-28T13:37:40.978"/>
    <p1510:client id="{476CB23B-9FF7-E771-79B1-BF8AB9802899}" v="197" dt="2025-10-28T12:58:24.959"/>
    <p1510:client id="{4F198986-9ADA-8752-1E6C-4AE3D2901B95}" v="335" dt="2025-10-27T15:54:02.817"/>
    <p1510:client id="{78680AA5-5629-6001-9EBC-3DDD895B9546}" v="42" dt="2025-10-28T08:50:45.638"/>
    <p1510:client id="{7928E89A-EC2A-A0EF-DE1D-D2D0C54CAB3B}" v="3" dt="2025-10-28T08:47:26.500"/>
    <p1510:client id="{9FEB9996-BE8C-E64C-0994-4A4850069363}" v="97" dt="2025-10-28T09:49:23.579"/>
    <p1510:client id="{EBE4905C-4512-08CE-C25B-35BB02A60224}" v="106" dt="2025-10-27T14:24:57.435"/>
    <p1510:client id="{EFA1B1AE-A4AB-9E6C-6B64-B1967DA6B7E0}" v="14" dt="2025-10-27T14:25:54.172"/>
    <p1510:client id="{F1B8988E-C0A3-DED9-562A-9F290B039873}" v="34" dt="2025-10-28T11:44:19.889"/>
    <p1510:client id="{FFF6127B-43BF-5D1C-0CDF-85A9A5AAEB37}" v="321" dt="2025-10-28T14:01:49.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1BF53-0080-4186-85FB-28D38122CEEF}" type="datetimeFigureOut">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1A694-DD89-4F1A-9502-70A2F162BF90}" type="slidenum">
              <a:t>‹#›</a:t>
            </a:fld>
            <a:endParaRPr lang="en-US"/>
          </a:p>
        </p:txBody>
      </p:sp>
    </p:spTree>
    <p:extLst>
      <p:ext uri="{BB962C8B-B14F-4D97-AF65-F5344CB8AC3E}">
        <p14:creationId xmlns:p14="http://schemas.microsoft.com/office/powerpoint/2010/main" val="3075431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ea typeface="Calibri"/>
              <a:cs typeface="Calibri"/>
            </a:endParaRPr>
          </a:p>
          <a:p>
            <a:pPr indent="-171450" algn="just"/>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591A694-DD89-4F1A-9502-70A2F162BF90}" type="slidenum">
              <a:rPr lang="en-US"/>
              <a:t>29</a:t>
            </a:fld>
            <a:endParaRPr lang="en-US"/>
          </a:p>
        </p:txBody>
      </p:sp>
    </p:spTree>
    <p:extLst>
      <p:ext uri="{BB962C8B-B14F-4D97-AF65-F5344CB8AC3E}">
        <p14:creationId xmlns:p14="http://schemas.microsoft.com/office/powerpoint/2010/main" val="266691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591A694-DD89-4F1A-9502-70A2F162BF90}" type="slidenum">
              <a:rPr lang="en-US"/>
              <a:t>30</a:t>
            </a:fld>
            <a:endParaRPr lang="en-US"/>
          </a:p>
        </p:txBody>
      </p:sp>
    </p:spTree>
    <p:extLst>
      <p:ext uri="{BB962C8B-B14F-4D97-AF65-F5344CB8AC3E}">
        <p14:creationId xmlns:p14="http://schemas.microsoft.com/office/powerpoint/2010/main" val="303140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444444"/>
              </a:solidFill>
            </a:endParaRPr>
          </a:p>
          <a:p>
            <a:endParaRPr lang="en-US">
              <a:solidFill>
                <a:srgbClr val="444444"/>
              </a:solidFill>
            </a:endParaRPr>
          </a:p>
          <a:p>
            <a:endParaRPr lang="en-US">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6591A694-DD89-4F1A-9502-70A2F162BF90}" type="slidenum">
              <a:rPr lang="en-US"/>
              <a:t>31</a:t>
            </a:fld>
            <a:endParaRPr lang="en-US"/>
          </a:p>
        </p:txBody>
      </p:sp>
    </p:spTree>
    <p:extLst>
      <p:ext uri="{BB962C8B-B14F-4D97-AF65-F5344CB8AC3E}">
        <p14:creationId xmlns:p14="http://schemas.microsoft.com/office/powerpoint/2010/main" val="59195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444444"/>
              </a:solidFill>
            </a:endParaRPr>
          </a:p>
          <a:p>
            <a:endParaRPr lang="en-US">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6591A694-DD89-4F1A-9502-70A2F162BF90}" type="slidenum">
              <a:rPr lang="en-US"/>
              <a:t>32</a:t>
            </a:fld>
            <a:endParaRPr lang="en-US"/>
          </a:p>
        </p:txBody>
      </p:sp>
    </p:spTree>
    <p:extLst>
      <p:ext uri="{BB962C8B-B14F-4D97-AF65-F5344CB8AC3E}">
        <p14:creationId xmlns:p14="http://schemas.microsoft.com/office/powerpoint/2010/main" val="2317594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9E32-AAF3-3742-A53F-EB293E6BFFA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CBEC7BF-9D2E-6A45-8848-0C420C885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5CBD3B-7C95-BC44-B054-9470CD223061}"/>
              </a:ext>
            </a:extLst>
          </p:cNvPr>
          <p:cNvSpPr>
            <a:spLocks noGrp="1"/>
          </p:cNvSpPr>
          <p:nvPr>
            <p:ph type="dt" sz="half" idx="10"/>
          </p:nvPr>
        </p:nvSpPr>
        <p:spPr/>
        <p:txBody>
          <a:bodyPr/>
          <a:lstStyle/>
          <a:p>
            <a:fld id="{32D606F4-8FBB-9F46-99D9-8D692986394C}" type="datetimeFigureOut">
              <a:rPr lang="en-US" smtClean="0"/>
              <a:t>10/28/2025</a:t>
            </a:fld>
            <a:endParaRPr lang="en-US"/>
          </a:p>
        </p:txBody>
      </p:sp>
      <p:sp>
        <p:nvSpPr>
          <p:cNvPr id="5" name="Footer Placeholder 4">
            <a:extLst>
              <a:ext uri="{FF2B5EF4-FFF2-40B4-BE49-F238E27FC236}">
                <a16:creationId xmlns:a16="http://schemas.microsoft.com/office/drawing/2014/main" id="{0BD0F0E6-BD59-EC47-90D8-4D290325FE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A5CC3-0A6B-7443-A1EC-FEF6BD89BDE9}"/>
              </a:ext>
            </a:extLst>
          </p:cNvPr>
          <p:cNvSpPr>
            <a:spLocks noGrp="1"/>
          </p:cNvSpPr>
          <p:nvPr>
            <p:ph type="sldNum" sz="quarter" idx="12"/>
          </p:nvPr>
        </p:nvSpPr>
        <p:spPr/>
        <p:txBody>
          <a:bodyPr/>
          <a:lstStyle/>
          <a:p>
            <a:fld id="{D3E2A094-29CF-6349-B073-CC9217A76500}" type="slidenum">
              <a:rPr lang="en-US" smtClean="0"/>
              <a:t>‹#›</a:t>
            </a:fld>
            <a:endParaRPr lang="en-US"/>
          </a:p>
        </p:txBody>
      </p:sp>
    </p:spTree>
    <p:extLst>
      <p:ext uri="{BB962C8B-B14F-4D97-AF65-F5344CB8AC3E}">
        <p14:creationId xmlns:p14="http://schemas.microsoft.com/office/powerpoint/2010/main" val="296085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85FF-C037-F64E-AE2C-02E39FE5E0E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73C8C6E-30C1-F947-86F9-5306D038CA5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09BC73-FCED-9F4A-8D23-B37A690EEF3A}"/>
              </a:ext>
            </a:extLst>
          </p:cNvPr>
          <p:cNvSpPr>
            <a:spLocks noGrp="1"/>
          </p:cNvSpPr>
          <p:nvPr>
            <p:ph type="dt" sz="half" idx="10"/>
          </p:nvPr>
        </p:nvSpPr>
        <p:spPr/>
        <p:txBody>
          <a:bodyPr/>
          <a:lstStyle/>
          <a:p>
            <a:fld id="{32D606F4-8FBB-9F46-99D9-8D692986394C}" type="datetimeFigureOut">
              <a:rPr lang="en-US" smtClean="0"/>
              <a:t>10/28/2025</a:t>
            </a:fld>
            <a:endParaRPr lang="en-US"/>
          </a:p>
        </p:txBody>
      </p:sp>
      <p:sp>
        <p:nvSpPr>
          <p:cNvPr id="5" name="Footer Placeholder 4">
            <a:extLst>
              <a:ext uri="{FF2B5EF4-FFF2-40B4-BE49-F238E27FC236}">
                <a16:creationId xmlns:a16="http://schemas.microsoft.com/office/drawing/2014/main" id="{205F14FA-E88C-BA4E-8D9B-902BE1DB8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CD3A9-D383-684F-A3AB-F4D54859D777}"/>
              </a:ext>
            </a:extLst>
          </p:cNvPr>
          <p:cNvSpPr>
            <a:spLocks noGrp="1"/>
          </p:cNvSpPr>
          <p:nvPr>
            <p:ph type="sldNum" sz="quarter" idx="12"/>
          </p:nvPr>
        </p:nvSpPr>
        <p:spPr/>
        <p:txBody>
          <a:bodyPr/>
          <a:lstStyle/>
          <a:p>
            <a:fld id="{D3E2A094-29CF-6349-B073-CC9217A76500}" type="slidenum">
              <a:rPr lang="en-US" smtClean="0"/>
              <a:t>‹#›</a:t>
            </a:fld>
            <a:endParaRPr lang="en-US"/>
          </a:p>
        </p:txBody>
      </p:sp>
    </p:spTree>
    <p:extLst>
      <p:ext uri="{BB962C8B-B14F-4D97-AF65-F5344CB8AC3E}">
        <p14:creationId xmlns:p14="http://schemas.microsoft.com/office/powerpoint/2010/main" val="403541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B46AFA-9E00-BD43-8CE3-3DF8B578C20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0274F7-DE4B-5644-922C-E724F6B5B10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1BECEE-2380-CF48-8056-64E8E4888795}"/>
              </a:ext>
            </a:extLst>
          </p:cNvPr>
          <p:cNvSpPr>
            <a:spLocks noGrp="1"/>
          </p:cNvSpPr>
          <p:nvPr>
            <p:ph type="dt" sz="half" idx="10"/>
          </p:nvPr>
        </p:nvSpPr>
        <p:spPr/>
        <p:txBody>
          <a:bodyPr/>
          <a:lstStyle/>
          <a:p>
            <a:fld id="{32D606F4-8FBB-9F46-99D9-8D692986394C}" type="datetimeFigureOut">
              <a:rPr lang="en-US" smtClean="0"/>
              <a:t>10/28/2025</a:t>
            </a:fld>
            <a:endParaRPr lang="en-US"/>
          </a:p>
        </p:txBody>
      </p:sp>
      <p:sp>
        <p:nvSpPr>
          <p:cNvPr id="5" name="Footer Placeholder 4">
            <a:extLst>
              <a:ext uri="{FF2B5EF4-FFF2-40B4-BE49-F238E27FC236}">
                <a16:creationId xmlns:a16="http://schemas.microsoft.com/office/drawing/2014/main" id="{641AC018-18CD-9345-914E-73071D653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38441-165E-0A49-80D8-851CC9A179DE}"/>
              </a:ext>
            </a:extLst>
          </p:cNvPr>
          <p:cNvSpPr>
            <a:spLocks noGrp="1"/>
          </p:cNvSpPr>
          <p:nvPr>
            <p:ph type="sldNum" sz="quarter" idx="12"/>
          </p:nvPr>
        </p:nvSpPr>
        <p:spPr/>
        <p:txBody>
          <a:bodyPr/>
          <a:lstStyle/>
          <a:p>
            <a:fld id="{D3E2A094-29CF-6349-B073-CC9217A76500}" type="slidenum">
              <a:rPr lang="en-US" smtClean="0"/>
              <a:t>‹#›</a:t>
            </a:fld>
            <a:endParaRPr lang="en-US"/>
          </a:p>
        </p:txBody>
      </p:sp>
    </p:spTree>
    <p:extLst>
      <p:ext uri="{BB962C8B-B14F-4D97-AF65-F5344CB8AC3E}">
        <p14:creationId xmlns:p14="http://schemas.microsoft.com/office/powerpoint/2010/main" val="42370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3DE7-222A-4E4F-BD92-76DDC3EDCB5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1D5DFD-D663-5A47-9862-5CBA3CD27C0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FD07B6-2CA3-094B-9587-0E5E18EBBE5C}"/>
              </a:ext>
            </a:extLst>
          </p:cNvPr>
          <p:cNvSpPr>
            <a:spLocks noGrp="1"/>
          </p:cNvSpPr>
          <p:nvPr>
            <p:ph type="dt" sz="half" idx="10"/>
          </p:nvPr>
        </p:nvSpPr>
        <p:spPr/>
        <p:txBody>
          <a:bodyPr/>
          <a:lstStyle/>
          <a:p>
            <a:fld id="{32D606F4-8FBB-9F46-99D9-8D692986394C}" type="datetimeFigureOut">
              <a:rPr lang="en-US" smtClean="0"/>
              <a:t>10/28/2025</a:t>
            </a:fld>
            <a:endParaRPr lang="en-US"/>
          </a:p>
        </p:txBody>
      </p:sp>
      <p:sp>
        <p:nvSpPr>
          <p:cNvPr id="5" name="Footer Placeholder 4">
            <a:extLst>
              <a:ext uri="{FF2B5EF4-FFF2-40B4-BE49-F238E27FC236}">
                <a16:creationId xmlns:a16="http://schemas.microsoft.com/office/drawing/2014/main" id="{BBB811C1-5701-6846-B12B-A38C066F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50909-B1CB-284E-B9EC-8E2ACB6C3C49}"/>
              </a:ext>
            </a:extLst>
          </p:cNvPr>
          <p:cNvSpPr>
            <a:spLocks noGrp="1"/>
          </p:cNvSpPr>
          <p:nvPr>
            <p:ph type="sldNum" sz="quarter" idx="12"/>
          </p:nvPr>
        </p:nvSpPr>
        <p:spPr/>
        <p:txBody>
          <a:bodyPr/>
          <a:lstStyle/>
          <a:p>
            <a:fld id="{D3E2A094-29CF-6349-B073-CC9217A76500}" type="slidenum">
              <a:rPr lang="en-US" smtClean="0"/>
              <a:t>‹#›</a:t>
            </a:fld>
            <a:endParaRPr lang="en-US"/>
          </a:p>
        </p:txBody>
      </p:sp>
    </p:spTree>
    <p:extLst>
      <p:ext uri="{BB962C8B-B14F-4D97-AF65-F5344CB8AC3E}">
        <p14:creationId xmlns:p14="http://schemas.microsoft.com/office/powerpoint/2010/main" val="103304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CE00-71B8-D84D-916A-19B5D2191C9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7A49684-6A23-704D-BF4C-1F8891BA23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2A8361-9453-454E-97A2-2E963FE760E3}"/>
              </a:ext>
            </a:extLst>
          </p:cNvPr>
          <p:cNvSpPr>
            <a:spLocks noGrp="1"/>
          </p:cNvSpPr>
          <p:nvPr>
            <p:ph type="dt" sz="half" idx="10"/>
          </p:nvPr>
        </p:nvSpPr>
        <p:spPr/>
        <p:txBody>
          <a:bodyPr/>
          <a:lstStyle/>
          <a:p>
            <a:fld id="{32D606F4-8FBB-9F46-99D9-8D692986394C}" type="datetimeFigureOut">
              <a:rPr lang="en-US" smtClean="0"/>
              <a:t>10/28/2025</a:t>
            </a:fld>
            <a:endParaRPr lang="en-US"/>
          </a:p>
        </p:txBody>
      </p:sp>
      <p:sp>
        <p:nvSpPr>
          <p:cNvPr id="5" name="Footer Placeholder 4">
            <a:extLst>
              <a:ext uri="{FF2B5EF4-FFF2-40B4-BE49-F238E27FC236}">
                <a16:creationId xmlns:a16="http://schemas.microsoft.com/office/drawing/2014/main" id="{39FB07D4-D5B8-CD4C-9745-4AA268713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EFABC-815A-184F-94A4-9B7E8DFC3512}"/>
              </a:ext>
            </a:extLst>
          </p:cNvPr>
          <p:cNvSpPr>
            <a:spLocks noGrp="1"/>
          </p:cNvSpPr>
          <p:nvPr>
            <p:ph type="sldNum" sz="quarter" idx="12"/>
          </p:nvPr>
        </p:nvSpPr>
        <p:spPr/>
        <p:txBody>
          <a:bodyPr/>
          <a:lstStyle/>
          <a:p>
            <a:fld id="{D3E2A094-29CF-6349-B073-CC9217A76500}" type="slidenum">
              <a:rPr lang="en-US" smtClean="0"/>
              <a:t>‹#›</a:t>
            </a:fld>
            <a:endParaRPr lang="en-US"/>
          </a:p>
        </p:txBody>
      </p:sp>
    </p:spTree>
    <p:extLst>
      <p:ext uri="{BB962C8B-B14F-4D97-AF65-F5344CB8AC3E}">
        <p14:creationId xmlns:p14="http://schemas.microsoft.com/office/powerpoint/2010/main" val="129501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33DF4-E308-FA4A-AABB-47F1D815A35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EA44546-0052-7142-979C-1DEBC163D68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D5917A6-0F65-0541-A493-D9BC6E8977C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C4A1078-D131-7647-89E5-FFF043B119B2}"/>
              </a:ext>
            </a:extLst>
          </p:cNvPr>
          <p:cNvSpPr>
            <a:spLocks noGrp="1"/>
          </p:cNvSpPr>
          <p:nvPr>
            <p:ph type="dt" sz="half" idx="10"/>
          </p:nvPr>
        </p:nvSpPr>
        <p:spPr/>
        <p:txBody>
          <a:bodyPr/>
          <a:lstStyle/>
          <a:p>
            <a:fld id="{32D606F4-8FBB-9F46-99D9-8D692986394C}" type="datetimeFigureOut">
              <a:rPr lang="en-US" smtClean="0"/>
              <a:t>10/28/2025</a:t>
            </a:fld>
            <a:endParaRPr lang="en-US"/>
          </a:p>
        </p:txBody>
      </p:sp>
      <p:sp>
        <p:nvSpPr>
          <p:cNvPr id="6" name="Footer Placeholder 5">
            <a:extLst>
              <a:ext uri="{FF2B5EF4-FFF2-40B4-BE49-F238E27FC236}">
                <a16:creationId xmlns:a16="http://schemas.microsoft.com/office/drawing/2014/main" id="{E0CA9FAA-9EBB-C142-9713-6D4CCDAB1B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CB25F-FDE8-5446-BDD3-4EF7C5F639E8}"/>
              </a:ext>
            </a:extLst>
          </p:cNvPr>
          <p:cNvSpPr>
            <a:spLocks noGrp="1"/>
          </p:cNvSpPr>
          <p:nvPr>
            <p:ph type="sldNum" sz="quarter" idx="12"/>
          </p:nvPr>
        </p:nvSpPr>
        <p:spPr/>
        <p:txBody>
          <a:bodyPr/>
          <a:lstStyle/>
          <a:p>
            <a:fld id="{D3E2A094-29CF-6349-B073-CC9217A76500}" type="slidenum">
              <a:rPr lang="en-US" smtClean="0"/>
              <a:t>‹#›</a:t>
            </a:fld>
            <a:endParaRPr lang="en-US"/>
          </a:p>
        </p:txBody>
      </p:sp>
    </p:spTree>
    <p:extLst>
      <p:ext uri="{BB962C8B-B14F-4D97-AF65-F5344CB8AC3E}">
        <p14:creationId xmlns:p14="http://schemas.microsoft.com/office/powerpoint/2010/main" val="3678238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4F113-D528-8043-8A38-A0B65F60DBC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513C4EF-8263-BE4D-A163-2D410CAE7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A6319B-7009-F045-A1AC-623AAECFC60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A815C45-AB1D-DB43-9962-9A83125481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A72ACA7-BB86-F44F-B409-1A145FD15C9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E8B11AE-E6B4-C440-8C4C-F85755837BC6}"/>
              </a:ext>
            </a:extLst>
          </p:cNvPr>
          <p:cNvSpPr>
            <a:spLocks noGrp="1"/>
          </p:cNvSpPr>
          <p:nvPr>
            <p:ph type="dt" sz="half" idx="10"/>
          </p:nvPr>
        </p:nvSpPr>
        <p:spPr/>
        <p:txBody>
          <a:bodyPr/>
          <a:lstStyle/>
          <a:p>
            <a:fld id="{32D606F4-8FBB-9F46-99D9-8D692986394C}" type="datetimeFigureOut">
              <a:rPr lang="en-US" smtClean="0"/>
              <a:t>10/28/2025</a:t>
            </a:fld>
            <a:endParaRPr lang="en-US"/>
          </a:p>
        </p:txBody>
      </p:sp>
      <p:sp>
        <p:nvSpPr>
          <p:cNvPr id="8" name="Footer Placeholder 7">
            <a:extLst>
              <a:ext uri="{FF2B5EF4-FFF2-40B4-BE49-F238E27FC236}">
                <a16:creationId xmlns:a16="http://schemas.microsoft.com/office/drawing/2014/main" id="{432059C3-9CA5-7E45-9BD4-1A92D42265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B2E566-4545-FA43-9A99-25B015A1DE7A}"/>
              </a:ext>
            </a:extLst>
          </p:cNvPr>
          <p:cNvSpPr>
            <a:spLocks noGrp="1"/>
          </p:cNvSpPr>
          <p:nvPr>
            <p:ph type="sldNum" sz="quarter" idx="12"/>
          </p:nvPr>
        </p:nvSpPr>
        <p:spPr/>
        <p:txBody>
          <a:bodyPr/>
          <a:lstStyle/>
          <a:p>
            <a:fld id="{D3E2A094-29CF-6349-B073-CC9217A76500}" type="slidenum">
              <a:rPr lang="en-US" smtClean="0"/>
              <a:t>‹#›</a:t>
            </a:fld>
            <a:endParaRPr lang="en-US"/>
          </a:p>
        </p:txBody>
      </p:sp>
    </p:spTree>
    <p:extLst>
      <p:ext uri="{BB962C8B-B14F-4D97-AF65-F5344CB8AC3E}">
        <p14:creationId xmlns:p14="http://schemas.microsoft.com/office/powerpoint/2010/main" val="237778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E183-9A3E-7944-B51A-A76AD232170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167BD70-AADE-674B-8905-8C6FF01E0394}"/>
              </a:ext>
            </a:extLst>
          </p:cNvPr>
          <p:cNvSpPr>
            <a:spLocks noGrp="1"/>
          </p:cNvSpPr>
          <p:nvPr>
            <p:ph type="dt" sz="half" idx="10"/>
          </p:nvPr>
        </p:nvSpPr>
        <p:spPr/>
        <p:txBody>
          <a:bodyPr/>
          <a:lstStyle/>
          <a:p>
            <a:fld id="{32D606F4-8FBB-9F46-99D9-8D692986394C}" type="datetimeFigureOut">
              <a:rPr lang="en-US" smtClean="0"/>
              <a:t>10/28/2025</a:t>
            </a:fld>
            <a:endParaRPr lang="en-US"/>
          </a:p>
        </p:txBody>
      </p:sp>
      <p:sp>
        <p:nvSpPr>
          <p:cNvPr id="4" name="Footer Placeholder 3">
            <a:extLst>
              <a:ext uri="{FF2B5EF4-FFF2-40B4-BE49-F238E27FC236}">
                <a16:creationId xmlns:a16="http://schemas.microsoft.com/office/drawing/2014/main" id="{BEB4651B-E25F-F343-A232-991AC084FB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71943-E6D9-2F45-8722-26C5865FB7D3}"/>
              </a:ext>
            </a:extLst>
          </p:cNvPr>
          <p:cNvSpPr>
            <a:spLocks noGrp="1"/>
          </p:cNvSpPr>
          <p:nvPr>
            <p:ph type="sldNum" sz="quarter" idx="12"/>
          </p:nvPr>
        </p:nvSpPr>
        <p:spPr/>
        <p:txBody>
          <a:bodyPr/>
          <a:lstStyle/>
          <a:p>
            <a:fld id="{D3E2A094-29CF-6349-B073-CC9217A76500}" type="slidenum">
              <a:rPr lang="en-US" smtClean="0"/>
              <a:t>‹#›</a:t>
            </a:fld>
            <a:endParaRPr lang="en-US"/>
          </a:p>
        </p:txBody>
      </p:sp>
    </p:spTree>
    <p:extLst>
      <p:ext uri="{BB962C8B-B14F-4D97-AF65-F5344CB8AC3E}">
        <p14:creationId xmlns:p14="http://schemas.microsoft.com/office/powerpoint/2010/main" val="3529576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B82F6E-744E-5847-B2D7-E008240873C6}"/>
              </a:ext>
            </a:extLst>
          </p:cNvPr>
          <p:cNvSpPr>
            <a:spLocks noGrp="1"/>
          </p:cNvSpPr>
          <p:nvPr>
            <p:ph type="dt" sz="half" idx="10"/>
          </p:nvPr>
        </p:nvSpPr>
        <p:spPr/>
        <p:txBody>
          <a:bodyPr/>
          <a:lstStyle/>
          <a:p>
            <a:fld id="{32D606F4-8FBB-9F46-99D9-8D692986394C}" type="datetimeFigureOut">
              <a:rPr lang="en-US" smtClean="0"/>
              <a:t>10/28/2025</a:t>
            </a:fld>
            <a:endParaRPr lang="en-US"/>
          </a:p>
        </p:txBody>
      </p:sp>
      <p:sp>
        <p:nvSpPr>
          <p:cNvPr id="3" name="Footer Placeholder 2">
            <a:extLst>
              <a:ext uri="{FF2B5EF4-FFF2-40B4-BE49-F238E27FC236}">
                <a16:creationId xmlns:a16="http://schemas.microsoft.com/office/drawing/2014/main" id="{33D82FEE-D5C8-4E43-9133-E32D16A0D4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E26C73-2219-A04F-BB79-3C789A27A71A}"/>
              </a:ext>
            </a:extLst>
          </p:cNvPr>
          <p:cNvSpPr>
            <a:spLocks noGrp="1"/>
          </p:cNvSpPr>
          <p:nvPr>
            <p:ph type="sldNum" sz="quarter" idx="12"/>
          </p:nvPr>
        </p:nvSpPr>
        <p:spPr/>
        <p:txBody>
          <a:bodyPr/>
          <a:lstStyle/>
          <a:p>
            <a:fld id="{D3E2A094-29CF-6349-B073-CC9217A76500}" type="slidenum">
              <a:rPr lang="en-US" smtClean="0"/>
              <a:t>‹#›</a:t>
            </a:fld>
            <a:endParaRPr lang="en-US"/>
          </a:p>
        </p:txBody>
      </p:sp>
    </p:spTree>
    <p:extLst>
      <p:ext uri="{BB962C8B-B14F-4D97-AF65-F5344CB8AC3E}">
        <p14:creationId xmlns:p14="http://schemas.microsoft.com/office/powerpoint/2010/main" val="1076388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E968-C357-F14B-BBDB-C690320923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F1C84A9-9873-4A4C-B7C8-62B6853A98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D54DEBA-7C72-CE46-8EB9-7CFDDE285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5844AF2-7321-1A46-AB98-0803A792F630}"/>
              </a:ext>
            </a:extLst>
          </p:cNvPr>
          <p:cNvSpPr>
            <a:spLocks noGrp="1"/>
          </p:cNvSpPr>
          <p:nvPr>
            <p:ph type="dt" sz="half" idx="10"/>
          </p:nvPr>
        </p:nvSpPr>
        <p:spPr/>
        <p:txBody>
          <a:bodyPr/>
          <a:lstStyle/>
          <a:p>
            <a:fld id="{32D606F4-8FBB-9F46-99D9-8D692986394C}" type="datetimeFigureOut">
              <a:rPr lang="en-US" smtClean="0"/>
              <a:t>10/28/2025</a:t>
            </a:fld>
            <a:endParaRPr lang="en-US"/>
          </a:p>
        </p:txBody>
      </p:sp>
      <p:sp>
        <p:nvSpPr>
          <p:cNvPr id="6" name="Footer Placeholder 5">
            <a:extLst>
              <a:ext uri="{FF2B5EF4-FFF2-40B4-BE49-F238E27FC236}">
                <a16:creationId xmlns:a16="http://schemas.microsoft.com/office/drawing/2014/main" id="{ED300815-67C3-8841-9147-C5FA69217A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46B565-1092-3344-9250-22FFD6BEAF5D}"/>
              </a:ext>
            </a:extLst>
          </p:cNvPr>
          <p:cNvSpPr>
            <a:spLocks noGrp="1"/>
          </p:cNvSpPr>
          <p:nvPr>
            <p:ph type="sldNum" sz="quarter" idx="12"/>
          </p:nvPr>
        </p:nvSpPr>
        <p:spPr/>
        <p:txBody>
          <a:bodyPr/>
          <a:lstStyle/>
          <a:p>
            <a:fld id="{D3E2A094-29CF-6349-B073-CC9217A76500}" type="slidenum">
              <a:rPr lang="en-US" smtClean="0"/>
              <a:t>‹#›</a:t>
            </a:fld>
            <a:endParaRPr lang="en-US"/>
          </a:p>
        </p:txBody>
      </p:sp>
    </p:spTree>
    <p:extLst>
      <p:ext uri="{BB962C8B-B14F-4D97-AF65-F5344CB8AC3E}">
        <p14:creationId xmlns:p14="http://schemas.microsoft.com/office/powerpoint/2010/main" val="22834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5329-3B66-9245-B73E-2AAB672541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40EC289-7C73-684E-A162-586835DFCB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136083-61EA-D24A-A1BA-30C0C445B4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80E342-3A52-6642-8D58-0279521CBB41}"/>
              </a:ext>
            </a:extLst>
          </p:cNvPr>
          <p:cNvSpPr>
            <a:spLocks noGrp="1"/>
          </p:cNvSpPr>
          <p:nvPr>
            <p:ph type="dt" sz="half" idx="10"/>
          </p:nvPr>
        </p:nvSpPr>
        <p:spPr/>
        <p:txBody>
          <a:bodyPr/>
          <a:lstStyle/>
          <a:p>
            <a:fld id="{32D606F4-8FBB-9F46-99D9-8D692986394C}" type="datetimeFigureOut">
              <a:rPr lang="en-US" smtClean="0"/>
              <a:t>10/28/2025</a:t>
            </a:fld>
            <a:endParaRPr lang="en-US"/>
          </a:p>
        </p:txBody>
      </p:sp>
      <p:sp>
        <p:nvSpPr>
          <p:cNvPr id="6" name="Footer Placeholder 5">
            <a:extLst>
              <a:ext uri="{FF2B5EF4-FFF2-40B4-BE49-F238E27FC236}">
                <a16:creationId xmlns:a16="http://schemas.microsoft.com/office/drawing/2014/main" id="{537BBFD1-D212-4B4A-BE17-5085D80F44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CDF16-D099-D24B-B6FD-D1E3694D50EB}"/>
              </a:ext>
            </a:extLst>
          </p:cNvPr>
          <p:cNvSpPr>
            <a:spLocks noGrp="1"/>
          </p:cNvSpPr>
          <p:nvPr>
            <p:ph type="sldNum" sz="quarter" idx="12"/>
          </p:nvPr>
        </p:nvSpPr>
        <p:spPr/>
        <p:txBody>
          <a:bodyPr/>
          <a:lstStyle/>
          <a:p>
            <a:fld id="{D3E2A094-29CF-6349-B073-CC9217A76500}" type="slidenum">
              <a:rPr lang="en-US" smtClean="0"/>
              <a:t>‹#›</a:t>
            </a:fld>
            <a:endParaRPr lang="en-US"/>
          </a:p>
        </p:txBody>
      </p:sp>
    </p:spTree>
    <p:extLst>
      <p:ext uri="{BB962C8B-B14F-4D97-AF65-F5344CB8AC3E}">
        <p14:creationId xmlns:p14="http://schemas.microsoft.com/office/powerpoint/2010/main" val="1651512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BCE57-5003-B24D-8643-291536BC5C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17BFB6-8B5E-3F44-850C-EB23EAADBB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5D6BD9-1958-5744-A3B4-2ED192AF66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606F4-8FBB-9F46-99D9-8D692986394C}" type="datetimeFigureOut">
              <a:rPr lang="en-US" smtClean="0"/>
              <a:t>10/28/2025</a:t>
            </a:fld>
            <a:endParaRPr lang="en-US"/>
          </a:p>
        </p:txBody>
      </p:sp>
      <p:sp>
        <p:nvSpPr>
          <p:cNvPr id="5" name="Footer Placeholder 4">
            <a:extLst>
              <a:ext uri="{FF2B5EF4-FFF2-40B4-BE49-F238E27FC236}">
                <a16:creationId xmlns:a16="http://schemas.microsoft.com/office/drawing/2014/main" id="{BA0D2883-093F-D44B-989D-9A88A6ED3E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E2DC31-DC5A-C64D-A518-2252EBCC3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2A094-29CF-6349-B073-CC9217A76500}" type="slidenum">
              <a:rPr lang="en-US" smtClean="0"/>
              <a:t>‹#›</a:t>
            </a:fld>
            <a:endParaRPr lang="en-US"/>
          </a:p>
        </p:txBody>
      </p:sp>
    </p:spTree>
    <p:extLst>
      <p:ext uri="{BB962C8B-B14F-4D97-AF65-F5344CB8AC3E}">
        <p14:creationId xmlns:p14="http://schemas.microsoft.com/office/powerpoint/2010/main" val="3267231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HORC9Lu1okw?feature=oembed" TargetMode="Externa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view.officeapps.live.com/op/view.aspx?src=https%3A%2F%2Fassets.prod.unioncloud-internal.com%2Fdocument%2Fdocuments%2F133086%2F225cb766049576f37cb8ade9b66dd7f3%2F2024_11_21_UMMinutes.docx&amp;wdOrigin=BROWSELINK" TargetMode="Externa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A68CB898-C8DC-5047-8F18-612096D9E3DB}"/>
              </a:ext>
            </a:extLst>
          </p:cNvPr>
          <p:cNvSpPr txBox="1"/>
          <p:nvPr/>
        </p:nvSpPr>
        <p:spPr>
          <a:xfrm>
            <a:off x="2038348" y="5297394"/>
            <a:ext cx="8115300" cy="954107"/>
          </a:xfrm>
          <a:prstGeom prst="rect">
            <a:avLst/>
          </a:prstGeom>
          <a:noFill/>
        </p:spPr>
        <p:txBody>
          <a:bodyPr wrap="square" lIns="91440" tIns="45720" rIns="91440" bIns="45720" rtlCol="0" anchor="t">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b="1">
                <a:solidFill>
                  <a:prstClr val="black"/>
                </a:solidFill>
                <a:latin typeface="Franklin Gothic Medium"/>
              </a:rPr>
              <a:t>Libby Sinclair</a:t>
            </a:r>
            <a:endParaRPr lang="en-US">
              <a:solidFill>
                <a:prstClr val="black"/>
              </a:solidFil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a:solidFill>
                  <a:prstClr val="black"/>
                </a:solidFill>
                <a:latin typeface="Franklin Gothic Medium"/>
              </a:rPr>
              <a:t>President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1" u="none" strike="noStrike" kern="1200" cap="none" spc="0" normalizeH="0" baseline="0" noProof="0">
              <a:ln>
                <a:noFill/>
              </a:ln>
              <a:solidFill>
                <a:prstClr val="black"/>
              </a:solidFill>
              <a:effectLst/>
              <a:uLnTx/>
              <a:uFillTx/>
              <a:latin typeface="Franklin Gothic Medium" panose="020B0603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1" u="none" strike="noStrike" kern="1200" cap="none" spc="0" normalizeH="0" baseline="0" noProof="0">
                <a:ln>
                  <a:noFill/>
                </a:ln>
                <a:solidFill>
                  <a:prstClr val="black"/>
                </a:solidFill>
                <a:effectLst/>
                <a:uLnTx/>
                <a:uFillTx/>
                <a:latin typeface="Franklin Gothic Medium"/>
              </a:rPr>
              <a:t>The Level, City SU | </a:t>
            </a:r>
            <a:r>
              <a:rPr lang="en-US" sz="1200" i="1">
                <a:solidFill>
                  <a:prstClr val="black"/>
                </a:solidFill>
                <a:latin typeface="Franklin Gothic Medium"/>
              </a:rPr>
              <a:t>13/11/2025</a:t>
            </a:r>
            <a:r>
              <a:rPr kumimoji="0" lang="en-US" sz="1200" i="1" u="none" strike="noStrike" kern="1200" cap="none" spc="0" normalizeH="0" baseline="0" noProof="0">
                <a:ln>
                  <a:noFill/>
                </a:ln>
                <a:solidFill>
                  <a:prstClr val="black"/>
                </a:solidFill>
                <a:effectLst/>
                <a:uLnTx/>
                <a:uFillTx/>
                <a:latin typeface="Franklin Gothic Medium"/>
              </a:rPr>
              <a:t> | 18:00 – 20:00</a:t>
            </a:r>
            <a:endParaRPr lang="en-US" sz="1200" i="1" u="none" strike="noStrike" kern="1200" cap="none" spc="0" normalizeH="0" baseline="0" noProof="0">
              <a:ln>
                <a:noFill/>
              </a:ln>
              <a:solidFill>
                <a:prstClr val="black"/>
              </a:solidFill>
              <a:effectLst/>
              <a:uLnTx/>
              <a:uFillTx/>
              <a:latin typeface="Franklin Gothic Medium"/>
            </a:endParaRPr>
          </a:p>
        </p:txBody>
      </p:sp>
    </p:spTree>
    <p:extLst>
      <p:ext uri="{BB962C8B-B14F-4D97-AF65-F5344CB8AC3E}">
        <p14:creationId xmlns:p14="http://schemas.microsoft.com/office/powerpoint/2010/main" val="3403274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07C35FD-8D6B-1F21-0251-7C03E133247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D93E42C-0871-CC80-E2C4-9DA73894FF1B}"/>
              </a:ext>
            </a:extLst>
          </p:cNvPr>
          <p:cNvSpPr txBox="1">
            <a:spLocks/>
          </p:cNvSpPr>
          <p:nvPr/>
        </p:nvSpPr>
        <p:spPr>
          <a:xfrm>
            <a:off x="834111" y="1376679"/>
            <a:ext cx="10515600" cy="672601"/>
          </a:xfrm>
          <a:prstGeom prst="rect">
            <a:avLst/>
          </a:prstGeom>
        </p:spPr>
        <p:txBody>
          <a:bodyPr vert="horz" lIns="91440" tIns="45720" rIns="91440" bIns="45720" rtlCol="0" anchor="b">
            <a:normAutofit lnSpcReduction="1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kumimoji="0" lang="en-GB" sz="4400" b="1" i="0" u="none" strike="noStrike" kern="1200" cap="none" spc="0" normalizeH="0" baseline="0" noProof="0">
                <a:ln>
                  <a:noFill/>
                </a:ln>
                <a:solidFill>
                  <a:prstClr val="black"/>
                </a:solidFill>
                <a:effectLst/>
                <a:uLnTx/>
                <a:uFillTx/>
                <a:latin typeface="Verdana"/>
                <a:ea typeface="Verdana"/>
                <a:cs typeface="+mj-cs"/>
              </a:rPr>
              <a:t>Report – </a:t>
            </a:r>
            <a:r>
              <a:rPr lang="en-GB" sz="4400" b="1">
                <a:solidFill>
                  <a:prstClr val="black"/>
                </a:solidFill>
                <a:latin typeface="Verdana"/>
                <a:ea typeface="Verdana"/>
              </a:rPr>
              <a:t>Mischa Dooley</a:t>
            </a:r>
            <a:endParaRPr kumimoji="0" lang="en-US" sz="4400" b="1" i="0" u="none" strike="noStrike" kern="1200" cap="none" spc="0" normalizeH="0" baseline="0" noProof="0">
              <a:ln>
                <a:noFill/>
              </a:ln>
              <a:solidFill>
                <a:prstClr val="black"/>
              </a:solidFill>
              <a:effectLst/>
              <a:uLnTx/>
              <a:uFillTx/>
              <a:latin typeface="Verdana"/>
              <a:ea typeface="Verdana"/>
              <a:cs typeface="+mj-cs"/>
            </a:endParaRPr>
          </a:p>
        </p:txBody>
      </p:sp>
      <p:pic>
        <p:nvPicPr>
          <p:cNvPr id="4" name="Picture 3" descr="A screenshot of a yellow box&#10;&#10;AI-generated content may be incorrect.">
            <a:extLst>
              <a:ext uri="{FF2B5EF4-FFF2-40B4-BE49-F238E27FC236}">
                <a16:creationId xmlns:a16="http://schemas.microsoft.com/office/drawing/2014/main" id="{9C836C2D-130E-F6D1-23FC-3D5395F82F02}"/>
              </a:ext>
            </a:extLst>
          </p:cNvPr>
          <p:cNvPicPr>
            <a:picLocks noChangeAspect="1"/>
          </p:cNvPicPr>
          <p:nvPr/>
        </p:nvPicPr>
        <p:blipFill>
          <a:blip r:embed="rId3"/>
          <a:stretch>
            <a:fillRect/>
          </a:stretch>
        </p:blipFill>
        <p:spPr>
          <a:xfrm>
            <a:off x="6919134" y="2130487"/>
            <a:ext cx="4429125" cy="2914650"/>
          </a:xfrm>
          <a:prstGeom prst="rect">
            <a:avLst/>
          </a:prstGeom>
        </p:spPr>
      </p:pic>
      <p:sp>
        <p:nvSpPr>
          <p:cNvPr id="6" name="TextBox 4">
            <a:extLst>
              <a:ext uri="{FF2B5EF4-FFF2-40B4-BE49-F238E27FC236}">
                <a16:creationId xmlns:a16="http://schemas.microsoft.com/office/drawing/2014/main" id="{751B2DB6-9268-2622-F231-D853B0D96AA3}"/>
              </a:ext>
            </a:extLst>
          </p:cNvPr>
          <p:cNvSpPr txBox="1"/>
          <p:nvPr/>
        </p:nvSpPr>
        <p:spPr>
          <a:xfrm>
            <a:off x="740395" y="2133865"/>
            <a:ext cx="6096000" cy="38164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1400"/>
              <a:t>Focus groups for Access statements and Extensions – working with students to see where they would prefer to have access to accessibility help on the NOW page.</a:t>
            </a:r>
            <a:endParaRPr lang="en-US" sz="1400">
              <a:ea typeface="Calibri" panose="020F0502020204030204"/>
              <a:cs typeface="Calibri" panose="020F0502020204030204"/>
            </a:endParaRPr>
          </a:p>
          <a:p>
            <a:endParaRPr lang="en-US" sz="1400">
              <a:ea typeface="Calibri" panose="020F0502020204030204"/>
              <a:cs typeface="Calibri" panose="020F0502020204030204"/>
            </a:endParaRPr>
          </a:p>
          <a:p>
            <a:pPr marL="285750" indent="-285750">
              <a:buFont typeface="Arial"/>
              <a:buChar char="•"/>
            </a:pPr>
            <a:r>
              <a:rPr lang="en-US" sz="1400"/>
              <a:t>Course Rep and School Officer inductions – helping to induct over 600 throughout October.</a:t>
            </a:r>
            <a:endParaRPr lang="en-US" sz="1400">
              <a:ea typeface="Calibri"/>
              <a:cs typeface="Calibri"/>
            </a:endParaRPr>
          </a:p>
          <a:p>
            <a:endParaRPr lang="en-US" sz="1400">
              <a:ea typeface="Calibri"/>
              <a:cs typeface="Calibri"/>
            </a:endParaRPr>
          </a:p>
          <a:p>
            <a:pPr marL="285750" indent="-285750">
              <a:buFont typeface="Arial"/>
              <a:buChar char="•"/>
            </a:pPr>
            <a:r>
              <a:rPr lang="en-US" sz="1400"/>
              <a:t>Working with Employability – collaborating with Employability to increase awareness and provide engaging and informative workshops.</a:t>
            </a:r>
            <a:endParaRPr lang="en-US" sz="1400">
              <a:ea typeface="Calibri" panose="020F0502020204030204"/>
              <a:cs typeface="Calibri" panose="020F0502020204030204"/>
            </a:endParaRPr>
          </a:p>
          <a:p>
            <a:endParaRPr lang="en-US" sz="1400">
              <a:ea typeface="Calibri" panose="020F0502020204030204"/>
              <a:cs typeface="Calibri" panose="020F0502020204030204"/>
            </a:endParaRPr>
          </a:p>
          <a:p>
            <a:pPr marL="285750" indent="-285750">
              <a:buFont typeface="Arial"/>
              <a:buChar char="•"/>
            </a:pPr>
            <a:r>
              <a:rPr lang="en-US" sz="1400"/>
              <a:t>ACL APP project (Active Collaborative Learning Access participation Plan) Academic Workstream group focusing on expansion of the SCALE-UP and TBL across all schools, working collaboratively throughout the year.</a:t>
            </a:r>
            <a:endParaRPr lang="en-US" sz="1400">
              <a:ea typeface="Calibri" panose="020F0502020204030204"/>
              <a:cs typeface="Calibri" panose="020F0502020204030204"/>
            </a:endParaRPr>
          </a:p>
          <a:p>
            <a:pPr marL="285750" indent="-285750">
              <a:buFont typeface="Arial"/>
              <a:buChar char="•"/>
            </a:pPr>
            <a:endParaRPr lang="en-US" sz="1400">
              <a:ea typeface="Calibri" panose="020F0502020204030204"/>
              <a:cs typeface="Calibri" panose="020F0502020204030204"/>
            </a:endParaRPr>
          </a:p>
          <a:p>
            <a:pPr marL="285750" indent="-285750">
              <a:buFont typeface="Arial"/>
              <a:buChar char="•"/>
            </a:pPr>
            <a:r>
              <a:rPr lang="en-US" sz="1400">
                <a:ea typeface="Calibri" panose="020F0502020204030204"/>
                <a:cs typeface="Calibri" panose="020F0502020204030204"/>
              </a:rPr>
              <a:t>Visited the NTU London Campus to engage with students and find out more about their experiences.</a:t>
            </a:r>
          </a:p>
          <a:p>
            <a:pPr algn="ctr"/>
            <a:endParaRPr lang="en-US">
              <a:ea typeface="Calibri" panose="020F0502020204030204"/>
              <a:cs typeface="Calibri" panose="020F0502020204030204"/>
            </a:endParaRPr>
          </a:p>
        </p:txBody>
      </p:sp>
    </p:spTree>
    <p:extLst>
      <p:ext uri="{BB962C8B-B14F-4D97-AF65-F5344CB8AC3E}">
        <p14:creationId xmlns:p14="http://schemas.microsoft.com/office/powerpoint/2010/main" val="4257066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E1BFF3E-5E4A-6CE8-6309-937C13435D1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D93E42C-0871-CC80-E2C4-9DA73894FF1B}"/>
              </a:ext>
            </a:extLst>
          </p:cNvPr>
          <p:cNvSpPr txBox="1">
            <a:spLocks/>
          </p:cNvSpPr>
          <p:nvPr/>
        </p:nvSpPr>
        <p:spPr>
          <a:xfrm>
            <a:off x="584200" y="588475"/>
            <a:ext cx="10515600" cy="672601"/>
          </a:xfrm>
          <a:prstGeom prst="rect">
            <a:avLst/>
          </a:prstGeom>
        </p:spPr>
        <p:txBody>
          <a:bodyPr vert="horz" lIns="91440" tIns="45720" rIns="91440" bIns="45720" rtlCol="0" anchor="b">
            <a:normAutofit lnSpcReduction="1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kumimoji="0" lang="en-GB" sz="4400" b="1" i="0" u="none" strike="noStrike" kern="1200" cap="none" spc="0" normalizeH="0" baseline="0" noProof="0">
                <a:ln>
                  <a:noFill/>
                </a:ln>
                <a:solidFill>
                  <a:prstClr val="black"/>
                </a:solidFill>
                <a:effectLst/>
                <a:uLnTx/>
                <a:uFillTx/>
                <a:latin typeface="Verdana"/>
                <a:ea typeface="Verdana"/>
                <a:cs typeface="+mj-cs"/>
              </a:rPr>
              <a:t>Report – </a:t>
            </a:r>
            <a:r>
              <a:rPr lang="en-GB" sz="4400" b="1">
                <a:solidFill>
                  <a:prstClr val="black"/>
                </a:solidFill>
                <a:latin typeface="Verdana"/>
                <a:ea typeface="Verdana"/>
              </a:rPr>
              <a:t>Ryan Turner</a:t>
            </a:r>
            <a:endParaRPr lang="en-GB" sz="4400" b="1" i="0" u="none" strike="noStrike" kern="1200" cap="none" spc="0" normalizeH="0" baseline="0" noProof="0">
              <a:ln>
                <a:noFill/>
              </a:ln>
              <a:solidFill>
                <a:prstClr val="black"/>
              </a:solidFill>
              <a:effectLst/>
              <a:uLnTx/>
              <a:uFillTx/>
              <a:latin typeface="Verdana"/>
              <a:ea typeface="Verdana"/>
            </a:endParaRPr>
          </a:p>
        </p:txBody>
      </p:sp>
      <p:pic>
        <p:nvPicPr>
          <p:cNvPr id="5" name="Picture 4" descr="A screenshot of a yellow box&#10;&#10;AI-generated content may be incorrect.">
            <a:extLst>
              <a:ext uri="{FF2B5EF4-FFF2-40B4-BE49-F238E27FC236}">
                <a16:creationId xmlns:a16="http://schemas.microsoft.com/office/drawing/2014/main" id="{05373648-2F6A-E35A-409E-2FA7AD0BD2DD}"/>
              </a:ext>
            </a:extLst>
          </p:cNvPr>
          <p:cNvPicPr>
            <a:picLocks noChangeAspect="1"/>
          </p:cNvPicPr>
          <p:nvPr/>
        </p:nvPicPr>
        <p:blipFill>
          <a:blip r:embed="rId3"/>
          <a:stretch>
            <a:fillRect/>
          </a:stretch>
        </p:blipFill>
        <p:spPr>
          <a:xfrm>
            <a:off x="6980093" y="1271588"/>
            <a:ext cx="4438650" cy="4924425"/>
          </a:xfrm>
          <a:prstGeom prst="rect">
            <a:avLst/>
          </a:prstGeom>
        </p:spPr>
      </p:pic>
      <p:sp>
        <p:nvSpPr>
          <p:cNvPr id="2" name="TextBox 1">
            <a:extLst>
              <a:ext uri="{FF2B5EF4-FFF2-40B4-BE49-F238E27FC236}">
                <a16:creationId xmlns:a16="http://schemas.microsoft.com/office/drawing/2014/main" id="{DC35A364-6AC3-DF98-B7E2-166473FB99C8}"/>
              </a:ext>
            </a:extLst>
          </p:cNvPr>
          <p:cNvSpPr txBox="1"/>
          <p:nvPr/>
        </p:nvSpPr>
        <p:spPr>
          <a:xfrm>
            <a:off x="583870" y="1469571"/>
            <a:ext cx="6096000"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t>Meetings with NTU timetabling to see what courses are taught on Wednesday afternoons and reviewed the policy on timetabling for PGT.</a:t>
            </a:r>
            <a:endParaRPr lang="en-US" sz="1600">
              <a:ea typeface="Calibri" panose="020F0502020204030204"/>
              <a:cs typeface="Calibri" panose="020F0502020204030204"/>
            </a:endParaRPr>
          </a:p>
          <a:p>
            <a:endParaRPr lang="en-US" sz="1600">
              <a:ea typeface="Calibri" panose="020F0502020204030204"/>
              <a:cs typeface="Calibri" panose="020F0502020204030204"/>
            </a:endParaRPr>
          </a:p>
          <a:p>
            <a:pPr marL="285750" indent="-285750">
              <a:buFont typeface="Arial"/>
              <a:buChar char="•"/>
            </a:pPr>
            <a:r>
              <a:rPr lang="en-US" sz="1600"/>
              <a:t>Conversations with Nottingham Law School staff to suggest a poster that outlines the rights as a renter under the new Renters' Rights Bill.</a:t>
            </a:r>
            <a:endParaRPr lang="en-US" sz="1600">
              <a:ea typeface="Calibri" panose="020F0502020204030204"/>
              <a:cs typeface="Calibri" panose="020F0502020204030204"/>
            </a:endParaRPr>
          </a:p>
          <a:p>
            <a:endParaRPr lang="en-US" sz="1600">
              <a:ea typeface="Calibri" panose="020F0502020204030204"/>
              <a:cs typeface="Calibri" panose="020F0502020204030204"/>
            </a:endParaRPr>
          </a:p>
          <a:p>
            <a:pPr marL="285750" indent="-285750">
              <a:buFont typeface="Arial"/>
              <a:buChar char="•"/>
            </a:pPr>
            <a:r>
              <a:rPr lang="en-US" sz="1600"/>
              <a:t>Course reps and School officer interviews and inductions.</a:t>
            </a:r>
            <a:endParaRPr lang="en-US" sz="1600">
              <a:ea typeface="Calibri" panose="020F0502020204030204"/>
              <a:cs typeface="Calibri" panose="020F0502020204030204"/>
            </a:endParaRPr>
          </a:p>
          <a:p>
            <a:endParaRPr lang="en-US" sz="1600">
              <a:ea typeface="Calibri" panose="020F0502020204030204"/>
              <a:cs typeface="Calibri" panose="020F0502020204030204"/>
            </a:endParaRPr>
          </a:p>
          <a:p>
            <a:pPr marL="285750" indent="-285750">
              <a:buFont typeface="Arial"/>
              <a:buChar char="•"/>
            </a:pPr>
            <a:r>
              <a:rPr lang="en-US" sz="1600"/>
              <a:t>Advocated for better housing during the fresher's period in regard to issues that were brought to my attention during the period.</a:t>
            </a:r>
            <a:endParaRPr lang="en-US" sz="1600">
              <a:ea typeface="Calibri" panose="020F0502020204030204"/>
              <a:cs typeface="Calibri" panose="020F0502020204030204"/>
            </a:endParaRPr>
          </a:p>
          <a:p>
            <a:endParaRPr lang="en-US" sz="1600">
              <a:ea typeface="Calibri" panose="020F0502020204030204"/>
              <a:cs typeface="Calibri" panose="020F0502020204030204"/>
            </a:endParaRPr>
          </a:p>
          <a:p>
            <a:pPr marL="285750" indent="-285750">
              <a:buFont typeface="Arial"/>
              <a:buChar char="•"/>
            </a:pPr>
            <a:r>
              <a:rPr lang="en-US" sz="1600"/>
              <a:t>Engagement with international student events and committees.</a:t>
            </a:r>
            <a:endParaRPr lang="en-US" sz="1600">
              <a:ea typeface="Calibri" panose="020F0502020204030204"/>
              <a:cs typeface="Calibri" panose="020F0502020204030204"/>
            </a:endParaRPr>
          </a:p>
          <a:p>
            <a:pPr algn="ctr"/>
            <a:endParaRPr lang="en-US"/>
          </a:p>
        </p:txBody>
      </p:sp>
    </p:spTree>
    <p:extLst>
      <p:ext uri="{BB962C8B-B14F-4D97-AF65-F5344CB8AC3E}">
        <p14:creationId xmlns:p14="http://schemas.microsoft.com/office/powerpoint/2010/main" val="376874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6C085A-41F9-C119-0900-5702C8F94E0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8032809-24A7-7701-2EC4-33D04D377AC9}"/>
              </a:ext>
            </a:extLst>
          </p:cNvPr>
          <p:cNvSpPr txBox="1">
            <a:spLocks/>
          </p:cNvSpPr>
          <p:nvPr/>
        </p:nvSpPr>
        <p:spPr>
          <a:xfrm>
            <a:off x="350652" y="1156178"/>
            <a:ext cx="10515600" cy="672601"/>
          </a:xfrm>
          <a:prstGeom prst="rect">
            <a:avLst/>
          </a:prstGeom>
        </p:spPr>
        <p:txBody>
          <a:bodyPr vert="horz" lIns="91440" tIns="45720" rIns="91440" bIns="45720" rtlCol="0" anchor="b">
            <a:normAutofit lnSpcReduction="1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kumimoji="0" lang="en-GB" sz="4400" b="1" i="0" u="none" strike="noStrike" kern="1200" cap="none" spc="0" normalizeH="0" baseline="0" noProof="0">
                <a:ln>
                  <a:noFill/>
                </a:ln>
                <a:solidFill>
                  <a:prstClr val="black"/>
                </a:solidFill>
                <a:effectLst/>
                <a:uLnTx/>
                <a:uFillTx/>
                <a:latin typeface="Verdana"/>
                <a:ea typeface="Verdana"/>
                <a:cs typeface="+mj-cs"/>
              </a:rPr>
              <a:t>Report – </a:t>
            </a:r>
            <a:r>
              <a:rPr lang="en-GB" sz="4400" b="1">
                <a:solidFill>
                  <a:prstClr val="black"/>
                </a:solidFill>
                <a:latin typeface="Verdana"/>
                <a:ea typeface="Verdana"/>
              </a:rPr>
              <a:t>Ben Parker</a:t>
            </a:r>
            <a:endParaRPr kumimoji="0" lang="en-US" sz="4400" b="1" i="0" u="none" strike="noStrike" kern="1200" cap="none" spc="0" normalizeH="0" baseline="0" noProof="0">
              <a:ln>
                <a:noFill/>
              </a:ln>
              <a:solidFill>
                <a:prstClr val="black"/>
              </a:solidFill>
              <a:effectLst/>
              <a:uLnTx/>
              <a:uFillTx/>
              <a:latin typeface="Verdana"/>
              <a:ea typeface="Verdana"/>
              <a:cs typeface="+mj-cs"/>
            </a:endParaRPr>
          </a:p>
        </p:txBody>
      </p:sp>
      <p:sp>
        <p:nvSpPr>
          <p:cNvPr id="2" name="TextBox 1">
            <a:extLst>
              <a:ext uri="{FF2B5EF4-FFF2-40B4-BE49-F238E27FC236}">
                <a16:creationId xmlns:a16="http://schemas.microsoft.com/office/drawing/2014/main" id="{B12B1B84-F681-E7A8-8E4B-923E7CDCD8DC}"/>
              </a:ext>
            </a:extLst>
          </p:cNvPr>
          <p:cNvSpPr txBox="1"/>
          <p:nvPr/>
        </p:nvSpPr>
        <p:spPr>
          <a:xfrm>
            <a:off x="346364" y="2033649"/>
            <a:ext cx="693716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t>Held the first Society Assembly of the academic year.</a:t>
            </a:r>
            <a:endParaRPr lang="en-US" sz="1600">
              <a:ea typeface="Calibri"/>
              <a:cs typeface="Calibri"/>
            </a:endParaRPr>
          </a:p>
          <a:p>
            <a:pPr marL="285750" indent="-285750">
              <a:buFont typeface="Arial"/>
              <a:buChar char="•"/>
            </a:pPr>
            <a:endParaRPr lang="en-US" sz="1600">
              <a:ea typeface="Calibri"/>
              <a:cs typeface="Calibri"/>
            </a:endParaRPr>
          </a:p>
          <a:p>
            <a:pPr marL="285750" indent="-285750">
              <a:buFont typeface="Arial"/>
              <a:buChar char="•"/>
            </a:pPr>
            <a:r>
              <a:rPr lang="en-US" sz="1600"/>
              <a:t>Hosted events in both City and Clifton Global Lounge.</a:t>
            </a:r>
            <a:endParaRPr lang="en-US" sz="1600">
              <a:ea typeface="Calibri"/>
              <a:cs typeface="Calibri"/>
            </a:endParaRPr>
          </a:p>
          <a:p>
            <a:endParaRPr lang="en-US" sz="1600">
              <a:ea typeface="Calibri"/>
              <a:cs typeface="Calibri"/>
            </a:endParaRPr>
          </a:p>
          <a:p>
            <a:pPr marL="285750" indent="-285750">
              <a:buFont typeface="Arial"/>
              <a:buChar char="•"/>
            </a:pPr>
            <a:r>
              <a:rPr lang="en-US" sz="1600"/>
              <a:t>Working with senior members of the University to support academic societies.</a:t>
            </a:r>
            <a:endParaRPr lang="en-US" sz="1600">
              <a:ea typeface="Calibri"/>
              <a:cs typeface="Calibri"/>
            </a:endParaRPr>
          </a:p>
          <a:p>
            <a:endParaRPr lang="en-US" sz="1600">
              <a:ea typeface="Calibri"/>
              <a:cs typeface="Calibri"/>
            </a:endParaRPr>
          </a:p>
          <a:p>
            <a:pPr marL="285750" indent="-285750">
              <a:buFont typeface="Arial"/>
              <a:buChar char="•"/>
            </a:pPr>
            <a:r>
              <a:rPr lang="en-US" sz="1600"/>
              <a:t>Hosted a focus group on Mansfield with first year students.</a:t>
            </a:r>
            <a:endParaRPr lang="en-US" sz="1600">
              <a:ea typeface="Calibri"/>
              <a:cs typeface="Calibri"/>
            </a:endParaRPr>
          </a:p>
          <a:p>
            <a:endParaRPr lang="en-US" sz="1600">
              <a:ea typeface="Calibri"/>
              <a:cs typeface="Calibri"/>
            </a:endParaRPr>
          </a:p>
          <a:p>
            <a:pPr marL="285750" indent="-285750">
              <a:buFont typeface="Arial"/>
              <a:buChar char="•"/>
            </a:pPr>
            <a:r>
              <a:rPr lang="en-US" sz="1600"/>
              <a:t>Created and opened an application form for the upcoming Trent's Got Talent.</a:t>
            </a:r>
            <a:endParaRPr lang="en-US" sz="1600">
              <a:ea typeface="Calibri"/>
              <a:cs typeface="Calibri"/>
            </a:endParaRPr>
          </a:p>
          <a:p>
            <a:pPr algn="ctr"/>
            <a:endParaRPr lang="en-US"/>
          </a:p>
        </p:txBody>
      </p:sp>
      <p:pic>
        <p:nvPicPr>
          <p:cNvPr id="3" name="Picture 2" descr="A screenshot of a yellow box&#10;&#10;AI-generated content may be incorrect.">
            <a:extLst>
              <a:ext uri="{FF2B5EF4-FFF2-40B4-BE49-F238E27FC236}">
                <a16:creationId xmlns:a16="http://schemas.microsoft.com/office/drawing/2014/main" id="{DD46AAFE-9798-04D7-7A00-C9E2E6C84B2B}"/>
              </a:ext>
            </a:extLst>
          </p:cNvPr>
          <p:cNvPicPr>
            <a:picLocks noChangeAspect="1"/>
          </p:cNvPicPr>
          <p:nvPr/>
        </p:nvPicPr>
        <p:blipFill>
          <a:blip r:embed="rId3"/>
          <a:stretch>
            <a:fillRect/>
          </a:stretch>
        </p:blipFill>
        <p:spPr>
          <a:xfrm>
            <a:off x="7270834" y="1155283"/>
            <a:ext cx="4448175" cy="4848225"/>
          </a:xfrm>
          <a:prstGeom prst="rect">
            <a:avLst/>
          </a:prstGeom>
        </p:spPr>
      </p:pic>
    </p:spTree>
    <p:extLst>
      <p:ext uri="{BB962C8B-B14F-4D97-AF65-F5344CB8AC3E}">
        <p14:creationId xmlns:p14="http://schemas.microsoft.com/office/powerpoint/2010/main" val="371330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5218A46-ECA0-0B63-43D3-FE0B52E90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3E42C-0871-CC80-E2C4-9DA73894FF1B}"/>
              </a:ext>
            </a:extLst>
          </p:cNvPr>
          <p:cNvSpPr txBox="1">
            <a:spLocks/>
          </p:cNvSpPr>
          <p:nvPr/>
        </p:nvSpPr>
        <p:spPr>
          <a:xfrm>
            <a:off x="584200" y="588475"/>
            <a:ext cx="10515600" cy="672601"/>
          </a:xfrm>
          <a:prstGeom prst="rect">
            <a:avLst/>
          </a:prstGeom>
        </p:spPr>
        <p:txBody>
          <a:bodyPr vert="horz" lIns="91440" tIns="45720" rIns="91440" bIns="45720" rtlCol="0" anchor="b">
            <a:normAutofit lnSpcReduction="1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kumimoji="0" lang="en-GB" altLang="zh-HK" sz="4400" b="1" i="0" u="none" strike="noStrike" kern="1200" cap="none" spc="0" normalizeH="0" baseline="0" noProof="0">
                <a:ln>
                  <a:noFill/>
                </a:ln>
                <a:solidFill>
                  <a:prstClr val="black"/>
                </a:solidFill>
                <a:effectLst/>
                <a:uLnTx/>
                <a:uFillTx/>
                <a:latin typeface="Verdana"/>
                <a:ea typeface="Verdana"/>
                <a:cs typeface="+mj-cs"/>
              </a:rPr>
              <a:t>Report – </a:t>
            </a:r>
            <a:r>
              <a:rPr lang="en-GB" altLang="zh-HK" sz="4400" b="1">
                <a:solidFill>
                  <a:prstClr val="black"/>
                </a:solidFill>
                <a:latin typeface="Verdana"/>
                <a:ea typeface="Verdana"/>
              </a:rPr>
              <a:t>Joe Cormack</a:t>
            </a:r>
            <a:endParaRPr kumimoji="0" lang="en-US" altLang="zh-HK" sz="4400" b="1" i="0" u="none" strike="noStrike" kern="1200" cap="none" spc="0" normalizeH="0" baseline="0" noProof="0">
              <a:ln>
                <a:noFill/>
              </a:ln>
              <a:solidFill>
                <a:prstClr val="black"/>
              </a:solidFill>
              <a:effectLst/>
              <a:uLnTx/>
              <a:uFillTx/>
              <a:latin typeface="Verdana"/>
              <a:ea typeface="Verdana"/>
              <a:cs typeface="+mj-cs"/>
            </a:endParaRPr>
          </a:p>
        </p:txBody>
      </p:sp>
      <p:sp>
        <p:nvSpPr>
          <p:cNvPr id="6" name="TextBox 5">
            <a:extLst>
              <a:ext uri="{FF2B5EF4-FFF2-40B4-BE49-F238E27FC236}">
                <a16:creationId xmlns:a16="http://schemas.microsoft.com/office/drawing/2014/main" id="{6D73B253-B428-D5C8-C0F9-367F7198D138}"/>
              </a:ext>
            </a:extLst>
          </p:cNvPr>
          <p:cNvSpPr txBox="1"/>
          <p:nvPr/>
        </p:nvSpPr>
        <p:spPr>
          <a:xfrm>
            <a:off x="583870" y="1608117"/>
            <a:ext cx="6096000" cy="424731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a:buChar char="•"/>
            </a:pPr>
            <a:r>
              <a:rPr lang="en-US" sz="1600">
                <a:ea typeface="+mn-lt"/>
                <a:cs typeface="+mn-lt"/>
              </a:rPr>
              <a:t>Working around night time safety, looking at improving the Safe Space Pledge. </a:t>
            </a:r>
            <a:endParaRPr lang="en-US" sz="1600">
              <a:ea typeface="Calibri"/>
              <a:cs typeface="Calibri"/>
            </a:endParaRPr>
          </a:p>
          <a:p>
            <a:endParaRPr lang="en-US" sz="1600">
              <a:ea typeface="+mn-lt"/>
              <a:cs typeface="+mn-lt"/>
            </a:endParaRPr>
          </a:p>
          <a:p>
            <a:pPr marL="171450" indent="-171450">
              <a:buFont typeface="Arial"/>
              <a:buChar char="•"/>
            </a:pPr>
            <a:r>
              <a:rPr lang="en-US" sz="1600">
                <a:ea typeface="+mn-lt"/>
                <a:cs typeface="+mn-lt"/>
              </a:rPr>
              <a:t>I have been elected as a member of NUS Democratic Procedures Committee.  </a:t>
            </a:r>
            <a:endParaRPr lang="en-US" sz="1600">
              <a:ea typeface="Calibri" panose="020F0502020204030204"/>
              <a:cs typeface="Calibri" panose="020F0502020204030204"/>
            </a:endParaRPr>
          </a:p>
          <a:p>
            <a:endParaRPr lang="en-US" sz="1600">
              <a:ea typeface="+mn-lt"/>
              <a:cs typeface="+mn-lt"/>
            </a:endParaRPr>
          </a:p>
          <a:p>
            <a:pPr marL="171450" indent="-171450">
              <a:buFont typeface="Arial"/>
              <a:buChar char="•"/>
            </a:pPr>
            <a:r>
              <a:rPr lang="en-US" sz="1600">
                <a:ea typeface="+mn-lt"/>
                <a:cs typeface="+mn-lt"/>
              </a:rPr>
              <a:t>I have been working on campaigns for EDI celebration and awareness days. </a:t>
            </a:r>
            <a:endParaRPr lang="en-US" sz="1600">
              <a:ea typeface="Calibri" panose="020F0502020204030204"/>
              <a:cs typeface="Calibri" panose="020F0502020204030204"/>
            </a:endParaRPr>
          </a:p>
          <a:p>
            <a:endParaRPr lang="en-US" sz="1600">
              <a:ea typeface="+mn-lt"/>
              <a:cs typeface="+mn-lt"/>
            </a:endParaRPr>
          </a:p>
          <a:p>
            <a:pPr marL="171450" indent="-171450">
              <a:buFont typeface="Arial"/>
              <a:buChar char="•"/>
            </a:pPr>
            <a:r>
              <a:rPr lang="en-US" sz="1600">
                <a:ea typeface="+mn-lt"/>
                <a:cs typeface="+mn-lt"/>
              </a:rPr>
              <a:t>I have been working alongside the University to explore ways in which we can reach students who are harder to reach than your average student. </a:t>
            </a:r>
            <a:endParaRPr lang="en-US" sz="1600">
              <a:ea typeface="Calibri" panose="020F0502020204030204"/>
              <a:cs typeface="Calibri" panose="020F0502020204030204"/>
            </a:endParaRPr>
          </a:p>
          <a:p>
            <a:endParaRPr lang="en-US" sz="1600">
              <a:ea typeface="+mn-lt"/>
              <a:cs typeface="+mn-lt"/>
            </a:endParaRPr>
          </a:p>
          <a:p>
            <a:pPr marL="171450" indent="-171450">
              <a:buFont typeface="Arial"/>
              <a:buChar char="•"/>
            </a:pPr>
            <a:r>
              <a:rPr lang="en-US" sz="1600">
                <a:ea typeface="+mn-lt"/>
                <a:cs typeface="+mn-lt"/>
              </a:rPr>
              <a:t>Myself and the and VP Sport have been working on developing peer-led mental health training.</a:t>
            </a:r>
            <a:endParaRPr lang="en-US" sz="1600">
              <a:ea typeface="Calibri" panose="020F0502020204030204"/>
              <a:cs typeface="Calibri" panose="020F0502020204030204"/>
            </a:endParaRPr>
          </a:p>
          <a:p>
            <a:pPr marL="285750" indent="-285750">
              <a:buFont typeface="Arial"/>
              <a:buChar char="•"/>
            </a:pPr>
            <a:endParaRPr lang="en-US" sz="1200">
              <a:ea typeface="Calibri"/>
              <a:cs typeface="Calibri"/>
            </a:endParaRPr>
          </a:p>
          <a:p>
            <a:pPr algn="ctr"/>
            <a:endParaRPr lang="en-US"/>
          </a:p>
        </p:txBody>
      </p:sp>
      <p:pic>
        <p:nvPicPr>
          <p:cNvPr id="5" name="Picture 4" descr="A screenshot of a yellow box&#10;&#10;AI-generated content may be incorrect.">
            <a:extLst>
              <a:ext uri="{FF2B5EF4-FFF2-40B4-BE49-F238E27FC236}">
                <a16:creationId xmlns:a16="http://schemas.microsoft.com/office/drawing/2014/main" id="{0BE256CB-5DBE-F280-3B3B-551C95780A06}"/>
              </a:ext>
            </a:extLst>
          </p:cNvPr>
          <p:cNvPicPr>
            <a:picLocks noChangeAspect="1"/>
          </p:cNvPicPr>
          <p:nvPr/>
        </p:nvPicPr>
        <p:blipFill>
          <a:blip r:embed="rId3"/>
          <a:stretch>
            <a:fillRect/>
          </a:stretch>
        </p:blipFill>
        <p:spPr>
          <a:xfrm>
            <a:off x="7611729" y="670009"/>
            <a:ext cx="4448175" cy="5838825"/>
          </a:xfrm>
          <a:prstGeom prst="rect">
            <a:avLst/>
          </a:prstGeom>
        </p:spPr>
      </p:pic>
    </p:spTree>
    <p:extLst>
      <p:ext uri="{BB962C8B-B14F-4D97-AF65-F5344CB8AC3E}">
        <p14:creationId xmlns:p14="http://schemas.microsoft.com/office/powerpoint/2010/main" val="419968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AF413E1-3075-FAED-2561-9A541620FE0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D93E42C-0871-CC80-E2C4-9DA73894FF1B}"/>
              </a:ext>
            </a:extLst>
          </p:cNvPr>
          <p:cNvSpPr txBox="1">
            <a:spLocks/>
          </p:cNvSpPr>
          <p:nvPr/>
        </p:nvSpPr>
        <p:spPr>
          <a:xfrm>
            <a:off x="584200" y="588475"/>
            <a:ext cx="10515600" cy="672601"/>
          </a:xfrm>
          <a:prstGeom prst="rect">
            <a:avLst/>
          </a:prstGeom>
        </p:spPr>
        <p:txBody>
          <a:bodyPr vert="horz" lIns="91440" tIns="45720" rIns="91440" bIns="45720" rtlCol="0" anchor="b">
            <a:normAutofit lnSpcReduction="1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kumimoji="0" lang="en-GB" sz="4400" b="1" i="0" u="none" strike="noStrike" kern="1200" cap="none" spc="0" normalizeH="0" baseline="0" noProof="0">
                <a:ln>
                  <a:noFill/>
                </a:ln>
                <a:solidFill>
                  <a:prstClr val="black"/>
                </a:solidFill>
                <a:effectLst/>
                <a:uLnTx/>
                <a:uFillTx/>
                <a:latin typeface="Verdana"/>
                <a:ea typeface="Verdana"/>
                <a:cs typeface="+mj-cs"/>
              </a:rPr>
              <a:t>Report – </a:t>
            </a:r>
            <a:r>
              <a:rPr lang="en-GB" sz="4400" b="1">
                <a:solidFill>
                  <a:prstClr val="black"/>
                </a:solidFill>
                <a:latin typeface="Verdana"/>
                <a:ea typeface="Verdana"/>
              </a:rPr>
              <a:t>Jasmyn Smith</a:t>
            </a:r>
            <a:endParaRPr kumimoji="0" lang="en-US" sz="4400" b="1" i="0" u="none" strike="noStrike" kern="1200" cap="none" spc="0" normalizeH="0" baseline="0" noProof="0">
              <a:ln>
                <a:noFill/>
              </a:ln>
              <a:solidFill>
                <a:prstClr val="black"/>
              </a:solidFill>
              <a:effectLst/>
              <a:uLnTx/>
              <a:uFillTx/>
              <a:latin typeface="Verdana"/>
              <a:ea typeface="Verdana"/>
              <a:cs typeface="+mj-cs"/>
            </a:endParaRPr>
          </a:p>
        </p:txBody>
      </p:sp>
      <p:pic>
        <p:nvPicPr>
          <p:cNvPr id="5" name="Picture 4" descr="A screenshot of a yellow box&#10;&#10;AI-generated content may be incorrect.">
            <a:extLst>
              <a:ext uri="{FF2B5EF4-FFF2-40B4-BE49-F238E27FC236}">
                <a16:creationId xmlns:a16="http://schemas.microsoft.com/office/drawing/2014/main" id="{52473ADC-66A0-7B68-A171-50C07C444664}"/>
              </a:ext>
            </a:extLst>
          </p:cNvPr>
          <p:cNvPicPr>
            <a:picLocks noChangeAspect="1"/>
          </p:cNvPicPr>
          <p:nvPr/>
        </p:nvPicPr>
        <p:blipFill>
          <a:blip r:embed="rId3"/>
          <a:stretch>
            <a:fillRect/>
          </a:stretch>
        </p:blipFill>
        <p:spPr>
          <a:xfrm>
            <a:off x="7712097" y="1267227"/>
            <a:ext cx="3400425" cy="4838700"/>
          </a:xfrm>
          <a:prstGeom prst="rect">
            <a:avLst/>
          </a:prstGeom>
        </p:spPr>
      </p:pic>
      <p:sp>
        <p:nvSpPr>
          <p:cNvPr id="7" name="TextBox 6">
            <a:extLst>
              <a:ext uri="{FF2B5EF4-FFF2-40B4-BE49-F238E27FC236}">
                <a16:creationId xmlns:a16="http://schemas.microsoft.com/office/drawing/2014/main" id="{BADA753B-DE2E-50D7-15E0-866ACD2F8CF2}"/>
              </a:ext>
            </a:extLst>
          </p:cNvPr>
          <p:cNvSpPr txBox="1"/>
          <p:nvPr/>
        </p:nvSpPr>
        <p:spPr>
          <a:xfrm>
            <a:off x="676141" y="1722549"/>
            <a:ext cx="6096000"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t>I was elected as BUCS Student Officer over summer at Conference 2025.</a:t>
            </a:r>
            <a:endParaRPr lang="en-US" sz="1600">
              <a:ea typeface="Calibri" panose="020F0502020204030204"/>
              <a:cs typeface="Calibri" panose="020F0502020204030204"/>
            </a:endParaRPr>
          </a:p>
          <a:p>
            <a:pPr marL="285750" indent="-285750">
              <a:buFont typeface="Arial"/>
              <a:buChar char="•"/>
            </a:pPr>
            <a:endParaRPr lang="en-US" sz="1600">
              <a:ea typeface="Calibri" panose="020F0502020204030204"/>
              <a:cs typeface="Calibri" panose="020F0502020204030204"/>
            </a:endParaRPr>
          </a:p>
          <a:p>
            <a:pPr marL="285750" indent="-285750">
              <a:buFont typeface="Arial"/>
              <a:buChar char="•"/>
            </a:pPr>
            <a:r>
              <a:rPr lang="en-US" sz="1600"/>
              <a:t>Worked with UON sports officer to change the way the Varsity strategic management board operates to support the series.</a:t>
            </a:r>
            <a:endParaRPr lang="en-US" sz="1600">
              <a:ea typeface="Calibri" panose="020F0502020204030204"/>
              <a:cs typeface="Calibri" panose="020F0502020204030204"/>
            </a:endParaRPr>
          </a:p>
          <a:p>
            <a:pPr marL="285750" indent="-285750">
              <a:buFont typeface="Arial"/>
              <a:buChar char="•"/>
            </a:pPr>
            <a:endParaRPr lang="en-US" sz="1600">
              <a:ea typeface="Calibri" panose="020F0502020204030204"/>
              <a:cs typeface="Calibri" panose="020F0502020204030204"/>
            </a:endParaRPr>
          </a:p>
          <a:p>
            <a:pPr marL="285750" indent="-285750">
              <a:buFont typeface="Arial"/>
              <a:buChar char="•"/>
            </a:pPr>
            <a:r>
              <a:rPr lang="en-US" sz="1600"/>
              <a:t>Helped to deliver committee training with NTU Sport in September.</a:t>
            </a:r>
            <a:endParaRPr lang="en-US" sz="1600">
              <a:ea typeface="Calibri" panose="020F0502020204030204"/>
              <a:cs typeface="Calibri" panose="020F0502020204030204"/>
            </a:endParaRPr>
          </a:p>
          <a:p>
            <a:pPr marL="285750" indent="-285750">
              <a:buFont typeface="Arial"/>
              <a:buChar char="•"/>
            </a:pPr>
            <a:endParaRPr lang="en-US" sz="1600">
              <a:ea typeface="Calibri" panose="020F0502020204030204"/>
              <a:cs typeface="Calibri" panose="020F0502020204030204"/>
            </a:endParaRPr>
          </a:p>
          <a:p>
            <a:pPr marL="285750" indent="-285750">
              <a:buFont typeface="Arial"/>
              <a:buChar char="•"/>
            </a:pPr>
            <a:r>
              <a:rPr lang="en-US" sz="1600"/>
              <a:t>Supported NTU Sport clubs throughout tasters and tryouts (and got to try some new things myself!)</a:t>
            </a:r>
            <a:endParaRPr lang="en-US" sz="1600">
              <a:ea typeface="Calibri" panose="020F0502020204030204"/>
              <a:cs typeface="Calibri" panose="020F0502020204030204"/>
            </a:endParaRPr>
          </a:p>
          <a:p>
            <a:pPr marL="285750" indent="-285750">
              <a:buFont typeface="Arial"/>
              <a:buChar char="•"/>
            </a:pPr>
            <a:endParaRPr lang="en-US" sz="1600">
              <a:ea typeface="Calibri" panose="020F0502020204030204"/>
              <a:cs typeface="Calibri" panose="020F0502020204030204"/>
            </a:endParaRPr>
          </a:p>
          <a:p>
            <a:pPr marL="285750" indent="-285750">
              <a:buFont typeface="Arial"/>
              <a:buChar char="•"/>
            </a:pPr>
            <a:r>
              <a:rPr lang="en-US" sz="1600"/>
              <a:t>Helped to appoint the new Head Coach of NTU Cheerleading.</a:t>
            </a:r>
            <a:endParaRPr lang="en-US" sz="1600">
              <a:ea typeface="Calibri"/>
              <a:cs typeface="Calibri"/>
            </a:endParaRPr>
          </a:p>
          <a:p>
            <a:pPr algn="ctr"/>
            <a:endParaRPr lang="en-US" sz="1600"/>
          </a:p>
        </p:txBody>
      </p:sp>
    </p:spTree>
    <p:extLst>
      <p:ext uri="{BB962C8B-B14F-4D97-AF65-F5344CB8AC3E}">
        <p14:creationId xmlns:p14="http://schemas.microsoft.com/office/powerpoint/2010/main" val="2015218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200F83E-926E-91C6-030C-04C182F4912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D93E42C-0871-CC80-E2C4-9DA73894FF1B}"/>
              </a:ext>
            </a:extLst>
          </p:cNvPr>
          <p:cNvSpPr txBox="1">
            <a:spLocks/>
          </p:cNvSpPr>
          <p:nvPr/>
        </p:nvSpPr>
        <p:spPr>
          <a:xfrm>
            <a:off x="386278" y="1291099"/>
            <a:ext cx="10515600" cy="672601"/>
          </a:xfrm>
          <a:prstGeom prst="rect">
            <a:avLst/>
          </a:prstGeom>
        </p:spPr>
        <p:txBody>
          <a:bodyPr vert="horz" lIns="91440" tIns="45720" rIns="91440" bIns="45720" rtlCol="0" anchor="b">
            <a:normAutofit lnSpcReduction="1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kumimoji="0" lang="en-GB" sz="4400" b="1" i="0" u="none" strike="noStrike" kern="1200" cap="none" spc="0" normalizeH="0" baseline="0" noProof="0">
                <a:ln>
                  <a:noFill/>
                </a:ln>
                <a:solidFill>
                  <a:prstClr val="black"/>
                </a:solidFill>
                <a:effectLst/>
                <a:uLnTx/>
                <a:uFillTx/>
                <a:latin typeface="Verdana"/>
                <a:ea typeface="Verdana"/>
                <a:cs typeface="+mj-cs"/>
              </a:rPr>
              <a:t>Report – </a:t>
            </a:r>
            <a:r>
              <a:rPr lang="en-GB" sz="4400" b="1">
                <a:solidFill>
                  <a:prstClr val="black"/>
                </a:solidFill>
                <a:latin typeface="Verdana"/>
                <a:ea typeface="Verdana"/>
              </a:rPr>
              <a:t>Paige </a:t>
            </a:r>
            <a:r>
              <a:rPr lang="en-GB" sz="4400" b="1" err="1">
                <a:solidFill>
                  <a:prstClr val="black"/>
                </a:solidFill>
                <a:latin typeface="Verdana"/>
                <a:ea typeface="Verdana"/>
              </a:rPr>
              <a:t>Skelland</a:t>
            </a:r>
            <a:endParaRPr kumimoji="0" lang="en-US" sz="4400" b="1" i="0" u="none" strike="noStrike" kern="1200" cap="none" spc="0" normalizeH="0" baseline="0" noProof="0" err="1">
              <a:ln>
                <a:noFill/>
              </a:ln>
              <a:solidFill>
                <a:prstClr val="black"/>
              </a:solidFill>
              <a:effectLst/>
              <a:uLnTx/>
              <a:uFillTx/>
              <a:latin typeface="Verdana"/>
              <a:ea typeface="Verdana"/>
              <a:cs typeface="+mj-cs"/>
            </a:endParaRPr>
          </a:p>
        </p:txBody>
      </p:sp>
      <p:pic>
        <p:nvPicPr>
          <p:cNvPr id="4" name="Picture 3" descr="A yellow rectangular box with white text&#10;&#10;AI-generated content may be incorrect.">
            <a:extLst>
              <a:ext uri="{FF2B5EF4-FFF2-40B4-BE49-F238E27FC236}">
                <a16:creationId xmlns:a16="http://schemas.microsoft.com/office/drawing/2014/main" id="{92F75A88-BF70-82F9-3FD8-03A31C42E2A5}"/>
              </a:ext>
            </a:extLst>
          </p:cNvPr>
          <p:cNvPicPr>
            <a:picLocks noChangeAspect="1"/>
          </p:cNvPicPr>
          <p:nvPr/>
        </p:nvPicPr>
        <p:blipFill>
          <a:blip r:embed="rId3"/>
          <a:stretch>
            <a:fillRect/>
          </a:stretch>
        </p:blipFill>
        <p:spPr>
          <a:xfrm>
            <a:off x="6782172" y="2307585"/>
            <a:ext cx="4438650" cy="3648075"/>
          </a:xfrm>
          <a:prstGeom prst="rect">
            <a:avLst/>
          </a:prstGeom>
        </p:spPr>
      </p:pic>
      <p:sp>
        <p:nvSpPr>
          <p:cNvPr id="2" name="TextBox 1">
            <a:extLst>
              <a:ext uri="{FF2B5EF4-FFF2-40B4-BE49-F238E27FC236}">
                <a16:creationId xmlns:a16="http://schemas.microsoft.com/office/drawing/2014/main" id="{CE777607-7993-878C-8C1B-BE4DB1D77A3B}"/>
              </a:ext>
            </a:extLst>
          </p:cNvPr>
          <p:cNvSpPr txBox="1"/>
          <p:nvPr/>
        </p:nvSpPr>
        <p:spPr>
          <a:xfrm>
            <a:off x="381000" y="1981200"/>
            <a:ext cx="6096000"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1600">
              <a:ea typeface="Calibri" panose="020F0502020204030204"/>
              <a:cs typeface="Calibri" panose="020F0502020204030204"/>
            </a:endParaRPr>
          </a:p>
          <a:p>
            <a:pPr marL="285750" indent="-285750">
              <a:buFont typeface="Arial"/>
              <a:buChar char="•"/>
            </a:pPr>
            <a:r>
              <a:rPr lang="en-US" sz="1600"/>
              <a:t>Led the Brackenhurst freshers' team, welcomed new students on to campus </a:t>
            </a:r>
            <a:endParaRPr lang="en-US" sz="1600">
              <a:ea typeface="Calibri" panose="020F0502020204030204"/>
              <a:cs typeface="Calibri" panose="020F0502020204030204"/>
            </a:endParaRPr>
          </a:p>
          <a:p>
            <a:endParaRPr lang="en-US" sz="1600">
              <a:ea typeface="Calibri" panose="020F0502020204030204"/>
              <a:cs typeface="Calibri" panose="020F0502020204030204"/>
            </a:endParaRPr>
          </a:p>
          <a:p>
            <a:pPr marL="285750" indent="-285750">
              <a:buFont typeface="Arial"/>
              <a:buChar char="•"/>
            </a:pPr>
            <a:r>
              <a:rPr lang="en-US" sz="1600"/>
              <a:t>Spoke to societies at fresher's fair asking them about their plans for students at Brack and how they are planning to involve them</a:t>
            </a:r>
            <a:endParaRPr lang="en-US" sz="1600">
              <a:ea typeface="Calibri"/>
              <a:cs typeface="Calibri"/>
            </a:endParaRPr>
          </a:p>
          <a:p>
            <a:endParaRPr lang="en-US" sz="1600">
              <a:ea typeface="Calibri"/>
              <a:cs typeface="Calibri"/>
            </a:endParaRPr>
          </a:p>
          <a:p>
            <a:pPr marL="285750" indent="-285750">
              <a:buFont typeface="Arial"/>
              <a:buChar char="•"/>
            </a:pPr>
            <a:r>
              <a:rPr lang="en-US" sz="1600"/>
              <a:t>Completed a two week induction period so I am knowledgeable in my role</a:t>
            </a:r>
            <a:endParaRPr lang="en-US" sz="1600">
              <a:ea typeface="Calibri"/>
              <a:cs typeface="Calibri"/>
            </a:endParaRPr>
          </a:p>
          <a:p>
            <a:endParaRPr lang="en-US" sz="1600">
              <a:ea typeface="Calibri"/>
              <a:cs typeface="Calibri"/>
            </a:endParaRPr>
          </a:p>
          <a:p>
            <a:pPr marL="285750" indent="-285750">
              <a:buFont typeface="Arial"/>
              <a:buChar char="•"/>
            </a:pPr>
            <a:r>
              <a:rPr lang="en-US" sz="1600"/>
              <a:t>Filmed a Brack tour for students wondering what we have to offer</a:t>
            </a:r>
          </a:p>
          <a:p>
            <a:endParaRPr lang="en-US" sz="1600">
              <a:ea typeface="Calibri" panose="020F0502020204030204"/>
              <a:cs typeface="Calibri" panose="020F0502020204030204"/>
            </a:endParaRPr>
          </a:p>
          <a:p>
            <a:pPr marL="285750" indent="-285750">
              <a:buFont typeface="Arial"/>
              <a:buChar char="•"/>
            </a:pPr>
            <a:r>
              <a:rPr lang="en-US" sz="1600"/>
              <a:t>Hosted and attended events at Brack bar so Brackenhurst students feel comfortable to talk to me about any issues they may have </a:t>
            </a:r>
            <a:endParaRPr lang="en-US" sz="1600">
              <a:ea typeface="Calibri" panose="020F0502020204030204"/>
              <a:cs typeface="Calibri" panose="020F0502020204030204"/>
            </a:endParaRPr>
          </a:p>
          <a:p>
            <a:pPr algn="ctr"/>
            <a:endParaRPr lang="en-US"/>
          </a:p>
        </p:txBody>
      </p:sp>
    </p:spTree>
    <p:extLst>
      <p:ext uri="{BB962C8B-B14F-4D97-AF65-F5344CB8AC3E}">
        <p14:creationId xmlns:p14="http://schemas.microsoft.com/office/powerpoint/2010/main" val="10758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AE8333-46D0-7FAC-D2A4-2B7A8D3329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3E42C-0871-CC80-E2C4-9DA73894FF1B}"/>
              </a:ext>
            </a:extLst>
          </p:cNvPr>
          <p:cNvSpPr txBox="1">
            <a:spLocks/>
          </p:cNvSpPr>
          <p:nvPr/>
        </p:nvSpPr>
        <p:spPr>
          <a:xfrm>
            <a:off x="584200" y="588475"/>
            <a:ext cx="10515600" cy="672601"/>
          </a:xfrm>
          <a:prstGeom prst="rect">
            <a:avLst/>
          </a:prstGeom>
        </p:spPr>
        <p:txBody>
          <a:bodyPr vert="horz" lIns="91440" tIns="45720" rIns="91440" bIns="45720" rtlCol="0" anchor="b">
            <a:normAutofit lnSpcReduction="1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kumimoji="0" lang="en-GB" sz="4400" b="1" i="0" u="none" strike="noStrike" kern="1200" cap="none" spc="0" normalizeH="0" baseline="0" noProof="0">
                <a:ln>
                  <a:noFill/>
                </a:ln>
                <a:solidFill>
                  <a:prstClr val="black"/>
                </a:solidFill>
                <a:effectLst/>
                <a:uLnTx/>
                <a:uFillTx/>
                <a:latin typeface="Verdana"/>
                <a:ea typeface="Verdana"/>
                <a:cs typeface="+mj-cs"/>
              </a:rPr>
              <a:t>Report – </a:t>
            </a:r>
            <a:r>
              <a:rPr lang="en-GB" sz="4400" b="1">
                <a:solidFill>
                  <a:prstClr val="black"/>
                </a:solidFill>
                <a:latin typeface="Verdana"/>
                <a:ea typeface="Verdana"/>
              </a:rPr>
              <a:t>Della Pinnock</a:t>
            </a:r>
            <a:endParaRPr kumimoji="0" lang="en-US" sz="4400" b="1" i="0" u="none" strike="noStrike" kern="1200" cap="none" spc="0" normalizeH="0" baseline="0" noProof="0">
              <a:ln>
                <a:noFill/>
              </a:ln>
              <a:solidFill>
                <a:prstClr val="black"/>
              </a:solidFill>
              <a:effectLst/>
              <a:uLnTx/>
              <a:uFillTx/>
              <a:latin typeface="Verdana"/>
              <a:ea typeface="Verdana"/>
              <a:cs typeface="+mj-cs"/>
            </a:endParaRPr>
          </a:p>
        </p:txBody>
      </p:sp>
      <p:pic>
        <p:nvPicPr>
          <p:cNvPr id="4" name="Picture 3" descr="A yellow rectangular sign with black text&#10;&#10;AI-generated content may be incorrect.">
            <a:extLst>
              <a:ext uri="{FF2B5EF4-FFF2-40B4-BE49-F238E27FC236}">
                <a16:creationId xmlns:a16="http://schemas.microsoft.com/office/drawing/2014/main" id="{0E6DB48E-B4AC-ACC4-F67A-0AFFB5AFFF00}"/>
              </a:ext>
            </a:extLst>
          </p:cNvPr>
          <p:cNvPicPr>
            <a:picLocks noChangeAspect="1"/>
          </p:cNvPicPr>
          <p:nvPr/>
        </p:nvPicPr>
        <p:blipFill>
          <a:blip r:embed="rId3"/>
          <a:stretch>
            <a:fillRect/>
          </a:stretch>
        </p:blipFill>
        <p:spPr>
          <a:xfrm>
            <a:off x="6980093" y="1942666"/>
            <a:ext cx="4438650" cy="1476375"/>
          </a:xfrm>
          <a:prstGeom prst="rect">
            <a:avLst/>
          </a:prstGeom>
        </p:spPr>
      </p:pic>
      <p:sp>
        <p:nvSpPr>
          <p:cNvPr id="6" name="TextBox 8">
            <a:extLst>
              <a:ext uri="{FF2B5EF4-FFF2-40B4-BE49-F238E27FC236}">
                <a16:creationId xmlns:a16="http://schemas.microsoft.com/office/drawing/2014/main" id="{14358884-65B2-4B33-AA4B-EEC4A6935D8C}"/>
              </a:ext>
            </a:extLst>
          </p:cNvPr>
          <p:cNvSpPr txBox="1"/>
          <p:nvPr/>
        </p:nvSpPr>
        <p:spPr>
          <a:xfrm>
            <a:off x="579549" y="1947929"/>
            <a:ext cx="6096000" cy="28315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1600"/>
              <a:t>Spoken at Mansfield Matriculation in September.</a:t>
            </a:r>
            <a:endParaRPr lang="en-US" sz="1600">
              <a:ea typeface="Calibri"/>
              <a:cs typeface="Calibri"/>
            </a:endParaRPr>
          </a:p>
          <a:p>
            <a:endParaRPr lang="en-US" sz="1600">
              <a:ea typeface="Calibri"/>
              <a:cs typeface="Calibri"/>
            </a:endParaRPr>
          </a:p>
          <a:p>
            <a:pPr marL="285750" indent="-285750">
              <a:buFont typeface="Arial"/>
              <a:buChar char="•"/>
            </a:pPr>
            <a:r>
              <a:rPr lang="en-US" sz="1600"/>
              <a:t>Hosted Mansfield Talks, alongside Ben, the VP Opportunities.</a:t>
            </a:r>
            <a:endParaRPr lang="en-US" sz="1600">
              <a:ea typeface="Calibri" panose="020F0502020204030204"/>
              <a:cs typeface="Calibri" panose="020F0502020204030204"/>
            </a:endParaRPr>
          </a:p>
          <a:p>
            <a:endParaRPr lang="en-US" sz="1600">
              <a:ea typeface="Calibri" panose="020F0502020204030204"/>
              <a:cs typeface="Calibri" panose="020F0502020204030204"/>
            </a:endParaRPr>
          </a:p>
          <a:p>
            <a:pPr marL="285750" indent="-285750">
              <a:buFont typeface="Arial"/>
              <a:buChar char="•"/>
            </a:pPr>
            <a:r>
              <a:rPr lang="en-US" sz="1600"/>
              <a:t>Ran a stall at an event known as Afternoon at Mansfield.</a:t>
            </a:r>
            <a:endParaRPr lang="en-US" sz="1600">
              <a:ea typeface="Calibri" panose="020F0502020204030204"/>
              <a:cs typeface="Calibri" panose="020F0502020204030204"/>
            </a:endParaRPr>
          </a:p>
          <a:p>
            <a:endParaRPr lang="en-US" sz="1600">
              <a:ea typeface="Calibri" panose="020F0502020204030204"/>
              <a:cs typeface="Calibri" panose="020F0502020204030204"/>
            </a:endParaRPr>
          </a:p>
          <a:p>
            <a:pPr marL="285750" indent="-285750">
              <a:buFont typeface="Arial"/>
              <a:buChar char="•"/>
            </a:pPr>
            <a:r>
              <a:rPr lang="en-US" sz="1600"/>
              <a:t>Ran a stall at the wellbeing event at Mansfield in October. </a:t>
            </a:r>
            <a:endParaRPr lang="en-US" sz="1600">
              <a:ea typeface="Calibri" panose="020F0502020204030204"/>
              <a:cs typeface="Calibri" panose="020F0502020204030204"/>
            </a:endParaRPr>
          </a:p>
          <a:p>
            <a:endParaRPr lang="en-US" sz="1600">
              <a:ea typeface="Calibri" panose="020F0502020204030204"/>
              <a:cs typeface="Calibri" panose="020F0502020204030204"/>
            </a:endParaRPr>
          </a:p>
          <a:p>
            <a:pPr marL="285750" indent="-285750">
              <a:buFont typeface="Arial"/>
              <a:buChar char="•"/>
            </a:pPr>
            <a:r>
              <a:rPr lang="en-US" sz="1600"/>
              <a:t>Attended various meetings where I have represented the students on the site. </a:t>
            </a:r>
            <a:endParaRPr lang="en-US" sz="1600">
              <a:ea typeface="Calibri"/>
              <a:cs typeface="Calibri"/>
            </a:endParaRPr>
          </a:p>
          <a:p>
            <a:pPr algn="ctr"/>
            <a:endParaRPr lang="en-US"/>
          </a:p>
        </p:txBody>
      </p:sp>
    </p:spTree>
    <p:extLst>
      <p:ext uri="{BB962C8B-B14F-4D97-AF65-F5344CB8AC3E}">
        <p14:creationId xmlns:p14="http://schemas.microsoft.com/office/powerpoint/2010/main" val="2985849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2946DC-C3A6-70CF-B6D5-A5208DF860F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D93E42C-0871-CC80-E2C4-9DA73894FF1B}"/>
              </a:ext>
            </a:extLst>
          </p:cNvPr>
          <p:cNvSpPr txBox="1">
            <a:spLocks/>
          </p:cNvSpPr>
          <p:nvPr/>
        </p:nvSpPr>
        <p:spPr>
          <a:xfrm>
            <a:off x="487608" y="1243151"/>
            <a:ext cx="10515600" cy="672601"/>
          </a:xfrm>
          <a:prstGeom prst="rect">
            <a:avLst/>
          </a:prstGeom>
        </p:spPr>
        <p:txBody>
          <a:bodyPr vert="horz" lIns="91440" tIns="45720" rIns="91440" bIns="45720" rtlCol="0" anchor="b">
            <a:normAutofit lnSpcReduction="1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prstClr val="black"/>
                </a:solidFill>
                <a:effectLst/>
                <a:uLnTx/>
                <a:uFillTx/>
                <a:latin typeface="Verdana"/>
                <a:ea typeface="Verdana"/>
                <a:cs typeface="+mj-cs"/>
              </a:rPr>
              <a:t>NTSU Impact Report</a:t>
            </a:r>
          </a:p>
        </p:txBody>
      </p:sp>
      <p:pic>
        <p:nvPicPr>
          <p:cNvPr id="8" name="Picture 7" descr="A qr code on a white background&#10;&#10;AI-generated content may be incorrect.">
            <a:extLst>
              <a:ext uri="{FF2B5EF4-FFF2-40B4-BE49-F238E27FC236}">
                <a16:creationId xmlns:a16="http://schemas.microsoft.com/office/drawing/2014/main" id="{FA9794A1-4AFB-A8C1-A5E9-6D62DBC7928A}"/>
              </a:ext>
            </a:extLst>
          </p:cNvPr>
          <p:cNvPicPr>
            <a:picLocks noChangeAspect="1"/>
          </p:cNvPicPr>
          <p:nvPr/>
        </p:nvPicPr>
        <p:blipFill>
          <a:blip r:embed="rId3"/>
          <a:stretch>
            <a:fillRect/>
          </a:stretch>
        </p:blipFill>
        <p:spPr>
          <a:xfrm>
            <a:off x="4071163" y="2300806"/>
            <a:ext cx="4042063" cy="4014354"/>
          </a:xfrm>
          <a:prstGeom prst="rect">
            <a:avLst/>
          </a:prstGeom>
        </p:spPr>
      </p:pic>
    </p:spTree>
    <p:extLst>
      <p:ext uri="{BB962C8B-B14F-4D97-AF65-F5344CB8AC3E}">
        <p14:creationId xmlns:p14="http://schemas.microsoft.com/office/powerpoint/2010/main" val="2743758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27F2273-2336-BDF0-E2C9-CC2D8112C24D}"/>
            </a:ext>
          </a:extLst>
        </p:cNvPr>
        <p:cNvGrpSpPr/>
        <p:nvPr/>
      </p:nvGrpSpPr>
      <p:grpSpPr>
        <a:xfrm>
          <a:off x="0" y="0"/>
          <a:ext cx="0" cy="0"/>
          <a:chOff x="0" y="0"/>
          <a:chExt cx="0" cy="0"/>
        </a:xfrm>
      </p:grpSpPr>
      <p:pic>
        <p:nvPicPr>
          <p:cNvPr id="7" name="Picture 6" descr="A screen shot of a computer&#10;&#10;AI-generated content may be incorrect.">
            <a:extLst>
              <a:ext uri="{FF2B5EF4-FFF2-40B4-BE49-F238E27FC236}">
                <a16:creationId xmlns:a16="http://schemas.microsoft.com/office/drawing/2014/main" id="{3D515B22-CE7E-47F9-98F1-1D8AF923A265}"/>
              </a:ext>
            </a:extLst>
          </p:cNvPr>
          <p:cNvPicPr>
            <a:picLocks noChangeAspect="1"/>
          </p:cNvPicPr>
          <p:nvPr/>
        </p:nvPicPr>
        <p:blipFill>
          <a:blip r:embed="rId3"/>
          <a:stretch>
            <a:fillRect/>
          </a:stretch>
        </p:blipFill>
        <p:spPr>
          <a:xfrm>
            <a:off x="0" y="257206"/>
            <a:ext cx="12192000" cy="6135768"/>
          </a:xfrm>
          <a:prstGeom prst="rect">
            <a:avLst/>
          </a:prstGeom>
        </p:spPr>
      </p:pic>
      <p:pic>
        <p:nvPicPr>
          <p:cNvPr id="8" name="Picture 7">
            <a:extLst>
              <a:ext uri="{FF2B5EF4-FFF2-40B4-BE49-F238E27FC236}">
                <a16:creationId xmlns:a16="http://schemas.microsoft.com/office/drawing/2014/main" id="{640EAC78-44EB-252B-DCEB-BC44AE41199A}"/>
              </a:ext>
            </a:extLst>
          </p:cNvPr>
          <p:cNvPicPr>
            <a:picLocks noChangeAspect="1"/>
          </p:cNvPicPr>
          <p:nvPr/>
        </p:nvPicPr>
        <p:blipFill>
          <a:blip r:embed="rId4"/>
          <a:stretch>
            <a:fillRect/>
          </a:stretch>
        </p:blipFill>
        <p:spPr>
          <a:xfrm>
            <a:off x="5735696" y="858981"/>
            <a:ext cx="6927445" cy="5999019"/>
          </a:xfrm>
          <a:prstGeom prst="rect">
            <a:avLst/>
          </a:prstGeom>
        </p:spPr>
      </p:pic>
    </p:spTree>
    <p:extLst>
      <p:ext uri="{BB962C8B-B14F-4D97-AF65-F5344CB8AC3E}">
        <p14:creationId xmlns:p14="http://schemas.microsoft.com/office/powerpoint/2010/main" val="2470469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3404DDD-5A54-40BC-C6B4-9F55607BFF05}"/>
            </a:ext>
          </a:extLst>
        </p:cNvPr>
        <p:cNvGrpSpPr/>
        <p:nvPr/>
      </p:nvGrpSpPr>
      <p:grpSpPr>
        <a:xfrm>
          <a:off x="0" y="0"/>
          <a:ext cx="0" cy="0"/>
          <a:chOff x="0" y="0"/>
          <a:chExt cx="0" cy="0"/>
        </a:xfrm>
      </p:grpSpPr>
      <p:pic>
        <p:nvPicPr>
          <p:cNvPr id="2" name="Picture 1" descr="A pie chart with text on it&#10;&#10;AI-generated content may be incorrect.">
            <a:extLst>
              <a:ext uri="{FF2B5EF4-FFF2-40B4-BE49-F238E27FC236}">
                <a16:creationId xmlns:a16="http://schemas.microsoft.com/office/drawing/2014/main" id="{36F708CA-77C5-8129-F63E-BA487A36A2DC}"/>
              </a:ext>
            </a:extLst>
          </p:cNvPr>
          <p:cNvPicPr>
            <a:picLocks noChangeAspect="1"/>
          </p:cNvPicPr>
          <p:nvPr/>
        </p:nvPicPr>
        <p:blipFill>
          <a:blip r:embed="rId3"/>
          <a:stretch>
            <a:fillRect/>
          </a:stretch>
        </p:blipFill>
        <p:spPr>
          <a:xfrm>
            <a:off x="0" y="774378"/>
            <a:ext cx="12192000" cy="6195934"/>
          </a:xfrm>
          <a:prstGeom prst="rect">
            <a:avLst/>
          </a:prstGeom>
        </p:spPr>
      </p:pic>
    </p:spTree>
    <p:extLst>
      <p:ext uri="{BB962C8B-B14F-4D97-AF65-F5344CB8AC3E}">
        <p14:creationId xmlns:p14="http://schemas.microsoft.com/office/powerpoint/2010/main" val="1400888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B72A279-2B84-C61B-075E-1D7E40BA54B3}"/>
              </a:ext>
            </a:extLst>
          </p:cNvPr>
          <p:cNvSpPr txBox="1">
            <a:spLocks/>
          </p:cNvSpPr>
          <p:nvPr/>
        </p:nvSpPr>
        <p:spPr>
          <a:xfrm>
            <a:off x="465555" y="1945558"/>
            <a:ext cx="11325952" cy="4684824"/>
          </a:xfrm>
          <a:prstGeom prst="rect">
            <a:avLst/>
          </a:prstGeom>
        </p:spPr>
        <p:txBody>
          <a:bodyPr vert="horz" lIns="91440" tIns="45720" rIns="91440" bIns="45720" rtlCol="0" anchor="t">
            <a:normAutofit/>
          </a:bodyPr>
          <a:lstStyle>
            <a:defPPr>
              <a:defRPr lang="zh-HK"/>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GB" b="0" i="0" u="none" strike="noStrike" kern="1200" cap="none" spc="0" normalizeH="0" baseline="0" noProof="0">
                <a:ln>
                  <a:noFill/>
                </a:ln>
                <a:solidFill>
                  <a:prstClr val="black"/>
                </a:solidFill>
                <a:effectLst/>
                <a:uLnTx/>
                <a:uFillTx/>
                <a:latin typeface="Calibri" panose="020F0502020204030204"/>
                <a:ea typeface="+mn-ea"/>
                <a:cs typeface="+mn-cs"/>
              </a:rPr>
              <a:t>Toilets</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kumimoji="0" lang="en-GB"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GB">
                <a:solidFill>
                  <a:prstClr val="black"/>
                </a:solidFill>
                <a:latin typeface="Calibri" panose="020F0502020204030204"/>
              </a:rPr>
              <a:t>Emergency Exits</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lang="en-GB">
              <a:solidFill>
                <a:prstClr val="black"/>
              </a:solidFill>
              <a:latin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GB" b="0" i="0" u="none" strike="noStrike" kern="1200" cap="none" spc="0" normalizeH="0" baseline="0" noProof="0">
                <a:ln>
                  <a:noFill/>
                </a:ln>
                <a:solidFill>
                  <a:prstClr val="black"/>
                </a:solidFill>
                <a:effectLst/>
                <a:uLnTx/>
                <a:uFillTx/>
                <a:latin typeface="Calibri" panose="020F0502020204030204"/>
                <a:ea typeface="+mn-ea"/>
                <a:cs typeface="+mn-cs"/>
              </a:rPr>
              <a:t>Appointment of Vice-Chair</a:t>
            </a:r>
          </a:p>
        </p:txBody>
      </p:sp>
      <p:sp>
        <p:nvSpPr>
          <p:cNvPr id="6" name="Title 1">
            <a:extLst>
              <a:ext uri="{FF2B5EF4-FFF2-40B4-BE49-F238E27FC236}">
                <a16:creationId xmlns:a16="http://schemas.microsoft.com/office/drawing/2014/main" id="{872868DF-4E4D-7228-684E-1BDDC10B3CE3}"/>
              </a:ext>
            </a:extLst>
          </p:cNvPr>
          <p:cNvSpPr txBox="1">
            <a:spLocks/>
          </p:cNvSpPr>
          <p:nvPr/>
        </p:nvSpPr>
        <p:spPr>
          <a:xfrm>
            <a:off x="465447" y="1211930"/>
            <a:ext cx="10515600" cy="504368"/>
          </a:xfrm>
          <a:prstGeom prst="rect">
            <a:avLst/>
          </a:prstGeom>
        </p:spPr>
        <p:txBody>
          <a:bodyPr vert="horz" lIns="91440" tIns="45720" rIns="91440" bIns="45720" rtlCol="0" anchor="b">
            <a:normAutofit fontScale="85000" lnSpcReduction="2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prstClr val="black"/>
                </a:solidFill>
                <a:effectLst/>
                <a:uLnTx/>
                <a:uFillTx/>
                <a:latin typeface="Verdana"/>
                <a:ea typeface="Verdana"/>
                <a:cs typeface="+mj-cs"/>
              </a:rPr>
              <a:t>House Keeping</a:t>
            </a:r>
            <a:endParaRPr kumimoji="0" lang="en-US" sz="4400" b="1" i="0" u="none" strike="noStrike" kern="1200" cap="none" spc="0" normalizeH="0" baseline="0" noProof="0">
              <a:ln>
                <a:noFill/>
              </a:ln>
              <a:solidFill>
                <a:prstClr val="black"/>
              </a:solidFill>
              <a:effectLst/>
              <a:uLnTx/>
              <a:uFillTx/>
              <a:latin typeface="Verdana"/>
              <a:ea typeface="Verdana"/>
              <a:cs typeface="+mj-cs"/>
            </a:endParaRPr>
          </a:p>
        </p:txBody>
      </p:sp>
    </p:spTree>
    <p:extLst>
      <p:ext uri="{BB962C8B-B14F-4D97-AF65-F5344CB8AC3E}">
        <p14:creationId xmlns:p14="http://schemas.microsoft.com/office/powerpoint/2010/main" val="1784602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0EB8533-2E67-0B78-A180-CCE4C4E144A0}"/>
            </a:ext>
          </a:extLst>
        </p:cNvPr>
        <p:cNvGrpSpPr/>
        <p:nvPr/>
      </p:nvGrpSpPr>
      <p:grpSpPr>
        <a:xfrm>
          <a:off x="0" y="0"/>
          <a:ext cx="0" cy="0"/>
          <a:chOff x="0" y="0"/>
          <a:chExt cx="0" cy="0"/>
        </a:xfrm>
      </p:grpSpPr>
      <p:pic>
        <p:nvPicPr>
          <p:cNvPr id="2" name="Picture 1" descr="A pie chart with text on it&#10;&#10;AI-generated content may be incorrect.">
            <a:extLst>
              <a:ext uri="{FF2B5EF4-FFF2-40B4-BE49-F238E27FC236}">
                <a16:creationId xmlns:a16="http://schemas.microsoft.com/office/drawing/2014/main" id="{B92E9E98-F28B-87D1-9564-FD65B79F3B89}"/>
              </a:ext>
            </a:extLst>
          </p:cNvPr>
          <p:cNvPicPr>
            <a:picLocks noChangeAspect="1"/>
          </p:cNvPicPr>
          <p:nvPr/>
        </p:nvPicPr>
        <p:blipFill>
          <a:blip r:embed="rId3"/>
          <a:stretch>
            <a:fillRect/>
          </a:stretch>
        </p:blipFill>
        <p:spPr>
          <a:xfrm>
            <a:off x="0" y="316756"/>
            <a:ext cx="12192000" cy="6224487"/>
          </a:xfrm>
          <a:prstGeom prst="rect">
            <a:avLst/>
          </a:prstGeom>
        </p:spPr>
      </p:pic>
    </p:spTree>
    <p:extLst>
      <p:ext uri="{BB962C8B-B14F-4D97-AF65-F5344CB8AC3E}">
        <p14:creationId xmlns:p14="http://schemas.microsoft.com/office/powerpoint/2010/main" val="1631191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39328C2-1B90-7BE0-27DA-7A9328958FD8}"/>
            </a:ext>
          </a:extLst>
        </p:cNvPr>
        <p:cNvGrpSpPr/>
        <p:nvPr/>
      </p:nvGrpSpPr>
      <p:grpSpPr>
        <a:xfrm>
          <a:off x="0" y="0"/>
          <a:ext cx="0" cy="0"/>
          <a:chOff x="0" y="0"/>
          <a:chExt cx="0" cy="0"/>
        </a:xfrm>
      </p:grpSpPr>
      <p:pic>
        <p:nvPicPr>
          <p:cNvPr id="3" name="Picture 2" descr="A pie chart with colorful bars&#10;&#10;AI-generated content may be incorrect.">
            <a:extLst>
              <a:ext uri="{FF2B5EF4-FFF2-40B4-BE49-F238E27FC236}">
                <a16:creationId xmlns:a16="http://schemas.microsoft.com/office/drawing/2014/main" id="{A9E8772D-4E2C-D86E-4390-CEC8D2F61A30}"/>
              </a:ext>
            </a:extLst>
          </p:cNvPr>
          <p:cNvPicPr>
            <a:picLocks noChangeAspect="1"/>
          </p:cNvPicPr>
          <p:nvPr/>
        </p:nvPicPr>
        <p:blipFill>
          <a:blip r:embed="rId3"/>
          <a:stretch>
            <a:fillRect/>
          </a:stretch>
        </p:blipFill>
        <p:spPr>
          <a:xfrm>
            <a:off x="0" y="1005568"/>
            <a:ext cx="12192000" cy="5511881"/>
          </a:xfrm>
          <a:prstGeom prst="rect">
            <a:avLst/>
          </a:prstGeom>
        </p:spPr>
      </p:pic>
    </p:spTree>
    <p:extLst>
      <p:ext uri="{BB962C8B-B14F-4D97-AF65-F5344CB8AC3E}">
        <p14:creationId xmlns:p14="http://schemas.microsoft.com/office/powerpoint/2010/main" val="1408328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A990099-7900-4373-CAE6-AFDEB7E5D57F}"/>
            </a:ext>
          </a:extLst>
        </p:cNvPr>
        <p:cNvGrpSpPr/>
        <p:nvPr/>
      </p:nvGrpSpPr>
      <p:grpSpPr>
        <a:xfrm>
          <a:off x="0" y="0"/>
          <a:ext cx="0" cy="0"/>
          <a:chOff x="0" y="0"/>
          <a:chExt cx="0" cy="0"/>
        </a:xfrm>
      </p:grpSpPr>
      <p:pic>
        <p:nvPicPr>
          <p:cNvPr id="3" name="Picture 2" descr="A pie chart with different colored sections&#10;&#10;AI-generated content may be incorrect.">
            <a:extLst>
              <a:ext uri="{FF2B5EF4-FFF2-40B4-BE49-F238E27FC236}">
                <a16:creationId xmlns:a16="http://schemas.microsoft.com/office/drawing/2014/main" id="{997430CF-9A43-ED2F-A6F6-EC9AA3C7A10E}"/>
              </a:ext>
            </a:extLst>
          </p:cNvPr>
          <p:cNvPicPr>
            <a:picLocks noChangeAspect="1"/>
          </p:cNvPicPr>
          <p:nvPr/>
        </p:nvPicPr>
        <p:blipFill>
          <a:blip r:embed="rId3"/>
          <a:stretch>
            <a:fillRect/>
          </a:stretch>
        </p:blipFill>
        <p:spPr>
          <a:xfrm>
            <a:off x="0" y="193028"/>
            <a:ext cx="12192000" cy="6471944"/>
          </a:xfrm>
          <a:prstGeom prst="rect">
            <a:avLst/>
          </a:prstGeom>
        </p:spPr>
      </p:pic>
    </p:spTree>
    <p:extLst>
      <p:ext uri="{BB962C8B-B14F-4D97-AF65-F5344CB8AC3E}">
        <p14:creationId xmlns:p14="http://schemas.microsoft.com/office/powerpoint/2010/main" val="3737749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CE3FC3D-1202-4987-4DFB-DA16A99A14A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3DA0F32-3BFA-D636-CE1E-59067DA69E38}"/>
              </a:ext>
            </a:extLst>
          </p:cNvPr>
          <p:cNvPicPr>
            <a:picLocks noChangeAspect="1"/>
          </p:cNvPicPr>
          <p:nvPr/>
        </p:nvPicPr>
        <p:blipFill>
          <a:blip r:embed="rId3"/>
          <a:stretch>
            <a:fillRect/>
          </a:stretch>
        </p:blipFill>
        <p:spPr>
          <a:xfrm>
            <a:off x="0" y="879611"/>
            <a:ext cx="12192000" cy="5680667"/>
          </a:xfrm>
          <a:prstGeom prst="rect">
            <a:avLst/>
          </a:prstGeom>
        </p:spPr>
      </p:pic>
    </p:spTree>
    <p:extLst>
      <p:ext uri="{BB962C8B-B14F-4D97-AF65-F5344CB8AC3E}">
        <p14:creationId xmlns:p14="http://schemas.microsoft.com/office/powerpoint/2010/main" val="227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7F8EA19-D05B-FEBA-0495-6857319A5C6D}"/>
            </a:ext>
          </a:extLst>
        </p:cNvPr>
        <p:cNvGrpSpPr/>
        <p:nvPr/>
      </p:nvGrpSpPr>
      <p:grpSpPr>
        <a:xfrm>
          <a:off x="0" y="0"/>
          <a:ext cx="0" cy="0"/>
          <a:chOff x="0" y="0"/>
          <a:chExt cx="0" cy="0"/>
        </a:xfrm>
      </p:grpSpPr>
      <p:pic>
        <p:nvPicPr>
          <p:cNvPr id="2" name="Picture 1" descr="A screenshot of a graph&#10;&#10;AI-generated content may be incorrect.">
            <a:extLst>
              <a:ext uri="{FF2B5EF4-FFF2-40B4-BE49-F238E27FC236}">
                <a16:creationId xmlns:a16="http://schemas.microsoft.com/office/drawing/2014/main" id="{B9E92AB9-07ED-B1F2-4C9C-D11E29DACF60}"/>
              </a:ext>
            </a:extLst>
          </p:cNvPr>
          <p:cNvPicPr>
            <a:picLocks noChangeAspect="1"/>
          </p:cNvPicPr>
          <p:nvPr/>
        </p:nvPicPr>
        <p:blipFill>
          <a:blip r:embed="rId3"/>
          <a:stretch>
            <a:fillRect/>
          </a:stretch>
        </p:blipFill>
        <p:spPr>
          <a:xfrm>
            <a:off x="0" y="373862"/>
            <a:ext cx="12192000" cy="6110276"/>
          </a:xfrm>
          <a:prstGeom prst="rect">
            <a:avLst/>
          </a:prstGeom>
        </p:spPr>
      </p:pic>
    </p:spTree>
    <p:extLst>
      <p:ext uri="{BB962C8B-B14F-4D97-AF65-F5344CB8AC3E}">
        <p14:creationId xmlns:p14="http://schemas.microsoft.com/office/powerpoint/2010/main" val="1694152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5252AD1-C8A6-F760-9BF7-0A07033D7F7A}"/>
            </a:ext>
          </a:extLst>
        </p:cNvPr>
        <p:cNvGrpSpPr/>
        <p:nvPr/>
      </p:nvGrpSpPr>
      <p:grpSpPr>
        <a:xfrm>
          <a:off x="0" y="0"/>
          <a:ext cx="0" cy="0"/>
          <a:chOff x="0" y="0"/>
          <a:chExt cx="0" cy="0"/>
        </a:xfrm>
      </p:grpSpPr>
      <p:pic>
        <p:nvPicPr>
          <p:cNvPr id="3" name="Picture 2" descr="A screenshot of a computer screen&#10;&#10;AI-generated content may be incorrect.">
            <a:extLst>
              <a:ext uri="{FF2B5EF4-FFF2-40B4-BE49-F238E27FC236}">
                <a16:creationId xmlns:a16="http://schemas.microsoft.com/office/drawing/2014/main" id="{C7587B92-419F-D589-8747-CF087A7C67EE}"/>
              </a:ext>
            </a:extLst>
          </p:cNvPr>
          <p:cNvPicPr>
            <a:picLocks noChangeAspect="1"/>
          </p:cNvPicPr>
          <p:nvPr/>
        </p:nvPicPr>
        <p:blipFill>
          <a:blip r:embed="rId3"/>
          <a:stretch>
            <a:fillRect/>
          </a:stretch>
        </p:blipFill>
        <p:spPr>
          <a:xfrm>
            <a:off x="0" y="754499"/>
            <a:ext cx="12192000" cy="5293584"/>
          </a:xfrm>
          <a:prstGeom prst="rect">
            <a:avLst/>
          </a:prstGeom>
        </p:spPr>
      </p:pic>
    </p:spTree>
    <p:extLst>
      <p:ext uri="{BB962C8B-B14F-4D97-AF65-F5344CB8AC3E}">
        <p14:creationId xmlns:p14="http://schemas.microsoft.com/office/powerpoint/2010/main" val="2535843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D21BC70-97DB-EC0B-0965-42DA04BB6445}"/>
            </a:ext>
          </a:extLst>
        </p:cNvPr>
        <p:cNvGrpSpPr/>
        <p:nvPr/>
      </p:nvGrpSpPr>
      <p:grpSpPr>
        <a:xfrm>
          <a:off x="0" y="0"/>
          <a:ext cx="0" cy="0"/>
          <a:chOff x="0" y="0"/>
          <a:chExt cx="0" cy="0"/>
        </a:xfrm>
      </p:grpSpPr>
      <p:pic>
        <p:nvPicPr>
          <p:cNvPr id="3" name="Picture 2" descr="A screenshot of a computer screen&#10;&#10;AI-generated content may be incorrect.">
            <a:extLst>
              <a:ext uri="{FF2B5EF4-FFF2-40B4-BE49-F238E27FC236}">
                <a16:creationId xmlns:a16="http://schemas.microsoft.com/office/drawing/2014/main" id="{36D28AB9-68E3-E091-07DD-16E59A68C5CA}"/>
              </a:ext>
            </a:extLst>
          </p:cNvPr>
          <p:cNvPicPr>
            <a:picLocks noChangeAspect="1"/>
          </p:cNvPicPr>
          <p:nvPr/>
        </p:nvPicPr>
        <p:blipFill>
          <a:blip r:embed="rId3"/>
          <a:stretch>
            <a:fillRect/>
          </a:stretch>
        </p:blipFill>
        <p:spPr>
          <a:xfrm>
            <a:off x="0" y="868775"/>
            <a:ext cx="12192000" cy="5120450"/>
          </a:xfrm>
          <a:prstGeom prst="rect">
            <a:avLst/>
          </a:prstGeom>
        </p:spPr>
      </p:pic>
    </p:spTree>
    <p:extLst>
      <p:ext uri="{BB962C8B-B14F-4D97-AF65-F5344CB8AC3E}">
        <p14:creationId xmlns:p14="http://schemas.microsoft.com/office/powerpoint/2010/main" val="569552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C7F876E-7110-596D-DF66-9887CDEE5A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3E42C-0871-CC80-E2C4-9DA73894FF1B}"/>
              </a:ext>
            </a:extLst>
          </p:cNvPr>
          <p:cNvSpPr txBox="1">
            <a:spLocks/>
          </p:cNvSpPr>
          <p:nvPr/>
        </p:nvSpPr>
        <p:spPr>
          <a:xfrm>
            <a:off x="584200" y="1045675"/>
            <a:ext cx="10515600" cy="672601"/>
          </a:xfrm>
          <a:prstGeom prst="rect">
            <a:avLst/>
          </a:prstGeom>
        </p:spPr>
        <p:txBody>
          <a:bodyPr vert="horz" lIns="91440" tIns="45720" rIns="91440" bIns="45720" rtlCol="0" anchor="b">
            <a:normAutofit lnSpcReduction="1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prstClr val="black"/>
                </a:solidFill>
                <a:effectLst/>
                <a:uLnTx/>
                <a:uFillTx/>
                <a:latin typeface="Verdana"/>
                <a:ea typeface="Verdana"/>
                <a:cs typeface="+mj-cs"/>
              </a:rPr>
              <a:t>NTSU Affiliations</a:t>
            </a:r>
            <a:endParaRPr kumimoji="0" lang="en-US" sz="4400" b="1" i="0" u="none" strike="noStrike" kern="1200" cap="none" spc="0" normalizeH="0" baseline="0" noProof="0">
              <a:ln>
                <a:noFill/>
              </a:ln>
              <a:solidFill>
                <a:prstClr val="black"/>
              </a:solidFill>
              <a:effectLst/>
              <a:uLnTx/>
              <a:uFillTx/>
              <a:latin typeface="Verdana"/>
              <a:ea typeface="Verdana"/>
              <a:cs typeface="+mj-cs"/>
            </a:endParaRPr>
          </a:p>
        </p:txBody>
      </p:sp>
      <p:sp>
        <p:nvSpPr>
          <p:cNvPr id="4" name="Content Placeholder 2">
            <a:extLst>
              <a:ext uri="{FF2B5EF4-FFF2-40B4-BE49-F238E27FC236}">
                <a16:creationId xmlns:a16="http://schemas.microsoft.com/office/drawing/2014/main" id="{4B72A279-2B84-C61B-075E-1D7E40BA54B3}"/>
              </a:ext>
            </a:extLst>
          </p:cNvPr>
          <p:cNvSpPr txBox="1">
            <a:spLocks/>
          </p:cNvSpPr>
          <p:nvPr/>
        </p:nvSpPr>
        <p:spPr>
          <a:xfrm>
            <a:off x="465555" y="1717947"/>
            <a:ext cx="11325952" cy="4407734"/>
          </a:xfrm>
          <a:prstGeom prst="rect">
            <a:avLst/>
          </a:prstGeom>
        </p:spPr>
        <p:txBody>
          <a:bodyPr vert="horz" lIns="91440" tIns="45720" rIns="91440" bIns="45720" rtlCol="0" anchor="t">
            <a:normAutofit lnSpcReduction="10000"/>
          </a:bodyPr>
          <a:lstStyle>
            <a:defPPr>
              <a:defRPr lang="zh-HK"/>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1" i="0" u="none" strike="noStrike" kern="1200" cap="none" spc="0" normalizeH="0" baseline="0" noProof="0">
              <a:ln>
                <a:noFill/>
              </a:ln>
              <a:solidFill>
                <a:prstClr val="black"/>
              </a:solidFill>
              <a:effectLst/>
              <a:uLnTx/>
              <a:uFillTx/>
              <a:latin typeface="Verdana"/>
              <a:ea typeface="Verdana"/>
            </a:endParaRPr>
          </a:p>
          <a:p>
            <a:pPr algn="just">
              <a:lnSpc>
                <a:spcPct val="100000"/>
              </a:lnSpc>
              <a:spcBef>
                <a:spcPts val="0"/>
              </a:spcBef>
              <a:defRPr/>
            </a:pPr>
            <a:r>
              <a:rPr lang="en-US" b="1">
                <a:solidFill>
                  <a:prstClr val="black"/>
                </a:solidFill>
                <a:latin typeface="Verdana"/>
                <a:ea typeface="Verdana"/>
                <a:cs typeface="Calibri"/>
              </a:rPr>
              <a:t>National Union of Students (United Kingdom)</a:t>
            </a:r>
            <a:endParaRPr lang="en-US">
              <a:solidFill>
                <a:prstClr val="black"/>
              </a:solidFill>
              <a:latin typeface="Verdana"/>
              <a:ea typeface="Verdana"/>
              <a:cs typeface="Calibri"/>
            </a:endParaRPr>
          </a:p>
          <a:p>
            <a:pPr marL="285750" indent="-285750" algn="just">
              <a:lnSpc>
                <a:spcPct val="100000"/>
              </a:lnSpc>
              <a:spcBef>
                <a:spcPts val="0"/>
              </a:spcBef>
              <a:buFont typeface="Arial"/>
              <a:buChar char="•"/>
              <a:defRPr/>
            </a:pPr>
            <a:endParaRPr lang="en-US">
              <a:solidFill>
                <a:prstClr val="black"/>
              </a:solidFill>
              <a:latin typeface="Calibri" panose="020F0502020204030204"/>
              <a:ea typeface="Calibri"/>
              <a:cs typeface="Calibri"/>
            </a:endParaRPr>
          </a:p>
          <a:p>
            <a:pPr marL="285750" indent="-285750" algn="just">
              <a:lnSpc>
                <a:spcPct val="100000"/>
              </a:lnSpc>
              <a:spcBef>
                <a:spcPts val="0"/>
              </a:spcBef>
              <a:buFont typeface="Arial"/>
              <a:buChar char="•"/>
              <a:defRPr/>
            </a:pPr>
            <a:r>
              <a:rPr lang="en-US">
                <a:solidFill>
                  <a:prstClr val="black"/>
                </a:solidFill>
                <a:latin typeface="Calibri" panose="020F0502020204030204"/>
                <a:ea typeface="Calibri"/>
                <a:cs typeface="Calibri"/>
              </a:rPr>
              <a:t>Built into our budget is an affiliation to the National Union of Students (United Kingdom). NTSU is currently paying £37,500.00 annually. </a:t>
            </a:r>
          </a:p>
          <a:p>
            <a:pPr marL="285750" indent="-285750" algn="just">
              <a:lnSpc>
                <a:spcPct val="100000"/>
              </a:lnSpc>
              <a:spcBef>
                <a:spcPts val="0"/>
              </a:spcBef>
              <a:buFont typeface="Arial"/>
              <a:buChar char="•"/>
              <a:defRPr/>
            </a:pPr>
            <a:endParaRPr lang="en-US">
              <a:solidFill>
                <a:prstClr val="black"/>
              </a:solidFill>
              <a:latin typeface="Calibri" panose="020F0502020204030204"/>
              <a:ea typeface="Calibri"/>
              <a:cs typeface="Calibri"/>
            </a:endParaRPr>
          </a:p>
          <a:p>
            <a:pPr marL="285750" indent="-285750" algn="just">
              <a:lnSpc>
                <a:spcPct val="100000"/>
              </a:lnSpc>
              <a:spcBef>
                <a:spcPts val="0"/>
              </a:spcBef>
              <a:buFont typeface="Arial"/>
              <a:buChar char="•"/>
              <a:defRPr/>
            </a:pPr>
            <a:r>
              <a:rPr lang="en-US">
                <a:solidFill>
                  <a:prstClr val="black"/>
                </a:solidFill>
                <a:latin typeface="Calibri" panose="020F0502020204030204"/>
                <a:ea typeface="Calibri"/>
                <a:cs typeface="Calibri"/>
              </a:rPr>
              <a:t>NUS UK leads national campaigning and representative work, which supports the work of our officers here at NTSU.</a:t>
            </a:r>
          </a:p>
          <a:p>
            <a:pPr marL="285750" indent="-285750" algn="just">
              <a:lnSpc>
                <a:spcPct val="100000"/>
              </a:lnSpc>
              <a:spcBef>
                <a:spcPts val="0"/>
              </a:spcBef>
              <a:buFont typeface="Arial"/>
              <a:buChar char="•"/>
              <a:defRPr/>
            </a:pPr>
            <a:endParaRPr lang="en-GB">
              <a:solidFill>
                <a:prstClr val="black"/>
              </a:solidFill>
              <a:latin typeface="Calibri" panose="020F0502020204030204"/>
              <a:ea typeface="Calibri"/>
              <a:cs typeface="Calibri"/>
            </a:endParaRPr>
          </a:p>
          <a:p>
            <a:pPr marL="285750" indent="-285750" algn="just">
              <a:lnSpc>
                <a:spcPct val="100000"/>
              </a:lnSpc>
              <a:spcBef>
                <a:spcPts val="0"/>
              </a:spcBef>
              <a:buFont typeface="Arial"/>
              <a:buChar char="•"/>
              <a:defRPr/>
            </a:pPr>
            <a:r>
              <a:rPr lang="en-US">
                <a:solidFill>
                  <a:prstClr val="black"/>
                </a:solidFill>
                <a:latin typeface="Calibri" panose="020F0502020204030204"/>
                <a:ea typeface="Calibri"/>
                <a:cs typeface="Calibri"/>
              </a:rPr>
              <a:t>Please note that, since 2020, NUS officially split into two </a:t>
            </a:r>
            <a:r>
              <a:rPr lang="en-US" err="1">
                <a:solidFill>
                  <a:prstClr val="black"/>
                </a:solidFill>
                <a:latin typeface="Calibri" panose="020F0502020204030204"/>
                <a:ea typeface="Calibri"/>
                <a:cs typeface="Calibri"/>
              </a:rPr>
              <a:t>organisations</a:t>
            </a:r>
            <a:r>
              <a:rPr lang="en-US">
                <a:solidFill>
                  <a:prstClr val="black"/>
                </a:solidFill>
                <a:latin typeface="Calibri" panose="020F0502020204030204"/>
                <a:ea typeface="Calibri"/>
                <a:cs typeface="Calibri"/>
              </a:rPr>
              <a:t>: NUS UK and NUS Charity, making our access to NUS Charity’s services and resources available regardless of NTSU’s affiliation with NUS UK.</a:t>
            </a:r>
          </a:p>
          <a:p>
            <a:pPr marL="285750" marR="0" lvl="0" indent="-285750" algn="just" defTabSz="914400">
              <a:lnSpc>
                <a:spcPct val="100000"/>
              </a:lnSpc>
              <a:spcBef>
                <a:spcPts val="0"/>
              </a:spcBef>
              <a:spcAft>
                <a:spcPts val="0"/>
              </a:spcAft>
              <a:buClrTx/>
              <a:buSzTx/>
              <a:buFontTx/>
              <a:buChar char="-"/>
              <a:tabLst/>
              <a:defRPr/>
            </a:pPr>
            <a:endParaRPr lang="en-US" sz="2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R="0" lvl="0" algn="just"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531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9844FE-5D3C-5119-16A8-6259735BF8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3E42C-0871-CC80-E2C4-9DA73894FF1B}"/>
              </a:ext>
            </a:extLst>
          </p:cNvPr>
          <p:cNvSpPr txBox="1">
            <a:spLocks/>
          </p:cNvSpPr>
          <p:nvPr/>
        </p:nvSpPr>
        <p:spPr>
          <a:xfrm>
            <a:off x="584200" y="588475"/>
            <a:ext cx="10515600" cy="672601"/>
          </a:xfrm>
          <a:prstGeom prst="rect">
            <a:avLst/>
          </a:prstGeom>
        </p:spPr>
        <p:txBody>
          <a:bodyPr vert="horz" lIns="91440" tIns="45720" rIns="91440" bIns="45720" rtlCol="0" anchor="b">
            <a:normAutofit lnSpcReduction="1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prstClr val="black"/>
                </a:solidFill>
                <a:effectLst/>
                <a:uLnTx/>
                <a:uFillTx/>
                <a:latin typeface="Verdana"/>
                <a:ea typeface="Verdana"/>
                <a:cs typeface="+mj-cs"/>
              </a:rPr>
              <a:t>NTSU Affiliations</a:t>
            </a:r>
            <a:endParaRPr kumimoji="0" lang="en-US" sz="4400" b="1" i="0" u="none" strike="noStrike" kern="1200" cap="none" spc="0" normalizeH="0" baseline="0" noProof="0">
              <a:ln>
                <a:noFill/>
              </a:ln>
              <a:solidFill>
                <a:prstClr val="black"/>
              </a:solidFill>
              <a:effectLst/>
              <a:uLnTx/>
              <a:uFillTx/>
              <a:latin typeface="Verdana"/>
              <a:ea typeface="Verdana"/>
              <a:cs typeface="+mj-cs"/>
            </a:endParaRPr>
          </a:p>
        </p:txBody>
      </p:sp>
      <p:sp>
        <p:nvSpPr>
          <p:cNvPr id="4" name="Content Placeholder 2">
            <a:extLst>
              <a:ext uri="{FF2B5EF4-FFF2-40B4-BE49-F238E27FC236}">
                <a16:creationId xmlns:a16="http://schemas.microsoft.com/office/drawing/2014/main" id="{4B72A279-2B84-C61B-075E-1D7E40BA54B3}"/>
              </a:ext>
            </a:extLst>
          </p:cNvPr>
          <p:cNvSpPr txBox="1">
            <a:spLocks/>
          </p:cNvSpPr>
          <p:nvPr/>
        </p:nvSpPr>
        <p:spPr>
          <a:xfrm>
            <a:off x="465555" y="1440857"/>
            <a:ext cx="11325952" cy="4684824"/>
          </a:xfrm>
          <a:prstGeom prst="rect">
            <a:avLst/>
          </a:prstGeom>
        </p:spPr>
        <p:txBody>
          <a:bodyPr vert="horz" lIns="91440" tIns="45720" rIns="91440" bIns="45720" rtlCol="0" anchor="t">
            <a:normAutofit/>
          </a:bodyPr>
          <a:lstStyle>
            <a:defPPr>
              <a:defRPr lang="zh-HK"/>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prstClr val="black"/>
                </a:solidFill>
                <a:effectLst/>
                <a:uLnTx/>
                <a:uFillTx/>
                <a:latin typeface="Verdana"/>
                <a:ea typeface="Verdana"/>
                <a:cs typeface="+mn-cs"/>
              </a:rPr>
              <a:t>National Union of Students (United Kingdom)</a:t>
            </a:r>
            <a:endParaRPr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algn="just">
              <a:lnSpc>
                <a:spcPct val="100000"/>
              </a:lnSpc>
              <a:spcBef>
                <a:spcPts val="0"/>
              </a:spcBef>
              <a:defRPr/>
            </a:pPr>
            <a:endParaRPr lang="en-US">
              <a:solidFill>
                <a:prstClr val="black"/>
              </a:solidFill>
              <a:latin typeface="Calibri" panose="020F0502020204030204"/>
              <a:ea typeface="Calibri"/>
              <a:cs typeface="Calibri"/>
            </a:endParaRPr>
          </a:p>
          <a:p>
            <a:pPr marL="285750" indent="-285750" algn="just">
              <a:lnSpc>
                <a:spcPct val="100000"/>
              </a:lnSpc>
              <a:spcBef>
                <a:spcPts val="0"/>
              </a:spcBef>
              <a:buFont typeface="Arial"/>
              <a:buChar char="•"/>
              <a:defRPr/>
            </a:pPr>
            <a:r>
              <a:rPr lang="en-US">
                <a:solidFill>
                  <a:prstClr val="black"/>
                </a:solidFill>
                <a:latin typeface="Calibri" panose="020F0502020204030204"/>
                <a:ea typeface="Calibri"/>
                <a:cs typeface="Calibri"/>
              </a:rPr>
              <a:t>Please also note that, NTSU’s access to NUS Services LTD (NUSSL), a purchasing group, would not be affected regardless of the affiliation between NTSU and NUS UK. However, such access and trading through NUSSL does allow NTSU to get a better deal than regular trading groups, thus providing more value for money. </a:t>
            </a:r>
          </a:p>
          <a:p>
            <a:pPr marL="285750" indent="-285750" algn="just">
              <a:lnSpc>
                <a:spcPct val="100000"/>
              </a:lnSpc>
              <a:spcBef>
                <a:spcPts val="0"/>
              </a:spcBef>
              <a:buFontTx/>
              <a:buChar char="-"/>
              <a:defRPr/>
            </a:pPr>
            <a:endParaRPr lang="en-US">
              <a:solidFill>
                <a:prstClr val="black"/>
              </a:solidFill>
              <a:latin typeface="Calibri" panose="020F0502020204030204"/>
              <a:ea typeface="Calibri"/>
              <a:cs typeface="Calibri"/>
            </a:endParaRPr>
          </a:p>
          <a:p>
            <a:pPr algn="just">
              <a:lnSpc>
                <a:spcPct val="100000"/>
              </a:lnSpc>
              <a:spcBef>
                <a:spcPts val="0"/>
              </a:spcBef>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88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AD814A0-9492-26AC-05E2-E0D45565C5D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5979C2D-38E9-228B-18EA-F9AC6636B74F}"/>
              </a:ext>
            </a:extLst>
          </p:cNvPr>
          <p:cNvSpPr txBox="1">
            <a:spLocks/>
          </p:cNvSpPr>
          <p:nvPr/>
        </p:nvSpPr>
        <p:spPr>
          <a:xfrm>
            <a:off x="542636" y="1211929"/>
            <a:ext cx="10515600" cy="561766"/>
          </a:xfrm>
          <a:prstGeom prst="rect">
            <a:avLst/>
          </a:prstGeom>
        </p:spPr>
        <p:txBody>
          <a:bodyPr vert="horz" lIns="91440" tIns="45720" rIns="91440" bIns="45720" rtlCol="0" anchor="b">
            <a:normAutofit fontScale="92500" lnSpcReduction="2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4400" b="1">
                <a:solidFill>
                  <a:prstClr val="black"/>
                </a:solidFill>
                <a:latin typeface="Verdana"/>
                <a:ea typeface="Verdana"/>
              </a:rPr>
              <a:t>NTSU Officer Review</a:t>
            </a:r>
          </a:p>
        </p:txBody>
      </p:sp>
      <p:sp>
        <p:nvSpPr>
          <p:cNvPr id="5" name="Content Placeholder 2">
            <a:extLst>
              <a:ext uri="{FF2B5EF4-FFF2-40B4-BE49-F238E27FC236}">
                <a16:creationId xmlns:a16="http://schemas.microsoft.com/office/drawing/2014/main" id="{2948A75B-F655-71EB-D760-610D10E335B3}"/>
              </a:ext>
            </a:extLst>
          </p:cNvPr>
          <p:cNvSpPr txBox="1">
            <a:spLocks/>
          </p:cNvSpPr>
          <p:nvPr/>
        </p:nvSpPr>
        <p:spPr>
          <a:xfrm>
            <a:off x="382802" y="1767996"/>
            <a:ext cx="10831455" cy="3936679"/>
          </a:xfrm>
          <a:prstGeom prst="rect">
            <a:avLst/>
          </a:prstGeom>
        </p:spPr>
        <p:txBody>
          <a:bodyPr vert="horz" lIns="91440" tIns="45720" rIns="91440" bIns="45720" rtlCol="0" anchor="t">
            <a:normAutofit lnSpcReduction="10000"/>
          </a:bodyPr>
          <a:lstStyle>
            <a:defPPr>
              <a:defRPr lang="zh-HK"/>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defRPr/>
            </a:pPr>
            <a:r>
              <a:rPr lang="en-US" sz="2000" b="1">
                <a:solidFill>
                  <a:prstClr val="black"/>
                </a:solidFill>
                <a:latin typeface="Calibri"/>
                <a:cs typeface="Calibri"/>
              </a:rPr>
              <a:t>Part 1: Reshaping officer team to four core roles</a:t>
            </a:r>
            <a:endParaRPr lang="en-US" sz="2000">
              <a:solidFill>
                <a:prstClr val="black"/>
              </a:solidFill>
              <a:latin typeface="Calibri"/>
              <a:ea typeface="Calibri"/>
              <a:cs typeface="Calibri"/>
            </a:endParaRPr>
          </a:p>
          <a:p>
            <a:pPr algn="just">
              <a:lnSpc>
                <a:spcPct val="100000"/>
              </a:lnSpc>
              <a:spcBef>
                <a:spcPts val="0"/>
              </a:spcBef>
              <a:defRPr/>
            </a:pPr>
            <a:endParaRPr lang="en-US" sz="2000">
              <a:solidFill>
                <a:prstClr val="black"/>
              </a:solidFill>
              <a:ea typeface="Calibri" panose="020F0502020204030204"/>
              <a:cs typeface="Calibri"/>
            </a:endParaRPr>
          </a:p>
          <a:p>
            <a:pPr algn="just">
              <a:lnSpc>
                <a:spcPct val="100000"/>
              </a:lnSpc>
              <a:spcBef>
                <a:spcPts val="0"/>
              </a:spcBef>
              <a:defRPr/>
            </a:pPr>
            <a:r>
              <a:rPr lang="en-US" sz="2000">
                <a:solidFill>
                  <a:prstClr val="black"/>
                </a:solidFill>
                <a:ea typeface="Calibri" panose="020F0502020204030204"/>
                <a:cs typeface="Calibri"/>
              </a:rPr>
              <a:t>NTSU are proposing to move to a 4-person Sabbatical Officer Structure</a:t>
            </a:r>
          </a:p>
          <a:p>
            <a:pPr algn="just">
              <a:lnSpc>
                <a:spcPct val="100000"/>
              </a:lnSpc>
              <a:spcBef>
                <a:spcPts val="0"/>
              </a:spcBef>
              <a:defRPr/>
            </a:pPr>
            <a:endParaRPr lang="en-US" sz="2000">
              <a:solidFill>
                <a:prstClr val="black"/>
              </a:solidFill>
              <a:ea typeface="Calibri" panose="020F0502020204030204"/>
              <a:cs typeface="Calibri"/>
            </a:endParaRPr>
          </a:p>
          <a:p>
            <a:pPr algn="just">
              <a:lnSpc>
                <a:spcPct val="100000"/>
              </a:lnSpc>
              <a:spcBef>
                <a:spcPts val="0"/>
              </a:spcBef>
              <a:defRPr/>
            </a:pPr>
            <a:r>
              <a:rPr lang="en-US" sz="2000">
                <a:solidFill>
                  <a:prstClr val="black"/>
                </a:solidFill>
                <a:ea typeface="Calibri" panose="020F0502020204030204"/>
                <a:cs typeface="Calibri"/>
              </a:rPr>
              <a:t>This new structure will be as follows:</a:t>
            </a:r>
          </a:p>
          <a:p>
            <a:pPr marL="800100" lvl="1" indent="-342900" algn="just">
              <a:lnSpc>
                <a:spcPct val="100000"/>
              </a:lnSpc>
              <a:spcBef>
                <a:spcPts val="0"/>
              </a:spcBef>
              <a:buFont typeface="Arial" panose="020B0604020202020204" pitchFamily="34" charset="0"/>
              <a:buChar char="•"/>
              <a:defRPr/>
            </a:pPr>
            <a:r>
              <a:rPr lang="en-US" b="1">
                <a:solidFill>
                  <a:prstClr val="black"/>
                </a:solidFill>
                <a:ea typeface="Calibri" panose="020F0502020204030204"/>
                <a:cs typeface="Calibri"/>
              </a:rPr>
              <a:t>President</a:t>
            </a:r>
          </a:p>
          <a:p>
            <a:pPr marL="800100" lvl="1" indent="-342900" algn="just">
              <a:lnSpc>
                <a:spcPct val="100000"/>
              </a:lnSpc>
              <a:spcBef>
                <a:spcPts val="0"/>
              </a:spcBef>
              <a:buFont typeface="Arial" panose="020B0604020202020204" pitchFamily="34" charset="0"/>
              <a:buChar char="•"/>
              <a:defRPr/>
            </a:pPr>
            <a:r>
              <a:rPr lang="en-US" b="1">
                <a:solidFill>
                  <a:prstClr val="black"/>
                </a:solidFill>
                <a:ea typeface="Calibri" panose="020F0502020204030204"/>
                <a:cs typeface="Calibri"/>
              </a:rPr>
              <a:t>Vice President Education</a:t>
            </a:r>
          </a:p>
          <a:p>
            <a:pPr marL="800100" lvl="1" indent="-342900" algn="just">
              <a:lnSpc>
                <a:spcPct val="100000"/>
              </a:lnSpc>
              <a:spcBef>
                <a:spcPts val="0"/>
              </a:spcBef>
              <a:buFont typeface="Arial" panose="020B0604020202020204" pitchFamily="34" charset="0"/>
              <a:buChar char="•"/>
              <a:defRPr/>
            </a:pPr>
            <a:r>
              <a:rPr lang="en-US" b="1">
                <a:solidFill>
                  <a:prstClr val="black"/>
                </a:solidFill>
                <a:ea typeface="Calibri" panose="020F0502020204030204"/>
                <a:cs typeface="Calibri"/>
              </a:rPr>
              <a:t>Vice President Societies and Sports</a:t>
            </a:r>
          </a:p>
          <a:p>
            <a:pPr marL="800100" lvl="1" indent="-342900" algn="just">
              <a:lnSpc>
                <a:spcPct val="100000"/>
              </a:lnSpc>
              <a:spcBef>
                <a:spcPts val="0"/>
              </a:spcBef>
              <a:buFont typeface="Arial" panose="020B0604020202020204" pitchFamily="34" charset="0"/>
              <a:buChar char="•"/>
              <a:defRPr/>
            </a:pPr>
            <a:r>
              <a:rPr lang="en-US" b="1">
                <a:solidFill>
                  <a:prstClr val="black"/>
                </a:solidFill>
                <a:ea typeface="Calibri" panose="020F0502020204030204"/>
                <a:cs typeface="Calibri"/>
              </a:rPr>
              <a:t>Vice President Community and Welfare </a:t>
            </a:r>
          </a:p>
          <a:p>
            <a:pPr marL="342900" indent="-342900" algn="just">
              <a:lnSpc>
                <a:spcPct val="100000"/>
              </a:lnSpc>
              <a:spcBef>
                <a:spcPts val="0"/>
              </a:spcBef>
              <a:buFont typeface="Arial" panose="020B0604020202020204" pitchFamily="34" charset="0"/>
              <a:buChar char="•"/>
              <a:defRPr/>
            </a:pPr>
            <a:endParaRPr lang="en-US" sz="2000">
              <a:solidFill>
                <a:prstClr val="black"/>
              </a:solidFill>
              <a:ea typeface="Calibri" panose="020F0502020204030204"/>
              <a:cs typeface="Calibri"/>
            </a:endParaRPr>
          </a:p>
          <a:p>
            <a:pPr algn="just">
              <a:lnSpc>
                <a:spcPct val="100000"/>
              </a:lnSpc>
              <a:spcBef>
                <a:spcPts val="0"/>
              </a:spcBef>
              <a:defRPr/>
            </a:pPr>
            <a:r>
              <a:rPr lang="en-US" sz="2000">
                <a:solidFill>
                  <a:prstClr val="black"/>
                </a:solidFill>
                <a:ea typeface="Calibri" panose="020F0502020204030204"/>
                <a:cs typeface="Calibri"/>
              </a:rPr>
              <a:t>These roles have been selected based on student consultation and the priorities laid out in Officer Manifestos over recent elections.  </a:t>
            </a:r>
            <a:endParaRPr lang="en-US">
              <a:solidFill>
                <a:prstClr val="black"/>
              </a:solidFill>
              <a:ea typeface="Calibri"/>
              <a:cs typeface="Calibri"/>
            </a:endParaRPr>
          </a:p>
          <a:p>
            <a:pPr algn="just">
              <a:lnSpc>
                <a:spcPct val="100000"/>
              </a:lnSpc>
              <a:spcBef>
                <a:spcPts val="0"/>
              </a:spcBef>
              <a:defRPr/>
            </a:pPr>
            <a:endParaRPr lang="en-US" sz="2000">
              <a:solidFill>
                <a:prstClr val="black"/>
              </a:solidFill>
              <a:ea typeface="Calibri" panose="020F0502020204030204"/>
              <a:cs typeface="Calibri"/>
            </a:endParaRPr>
          </a:p>
          <a:p>
            <a:pPr algn="just">
              <a:lnSpc>
                <a:spcPct val="100000"/>
              </a:lnSpc>
              <a:spcBef>
                <a:spcPts val="0"/>
              </a:spcBef>
              <a:defRPr/>
            </a:pPr>
            <a:r>
              <a:rPr lang="en-US" sz="2000">
                <a:solidFill>
                  <a:prstClr val="black"/>
                </a:solidFill>
                <a:ea typeface="Calibri" panose="020F0502020204030204"/>
                <a:cs typeface="Calibri"/>
              </a:rPr>
              <a:t>This change will open funding for new paid, appointed student opportunities at NTSU (Part 2 &amp; Part 3)</a:t>
            </a:r>
          </a:p>
          <a:p>
            <a:pPr algn="just">
              <a:lnSpc>
                <a:spcPct val="100000"/>
              </a:lnSpc>
              <a:spcBef>
                <a:spcPts val="0"/>
              </a:spcBef>
              <a:defRPr/>
            </a:pPr>
            <a:endParaRPr lang="en-US" sz="2000">
              <a:solidFill>
                <a:prstClr val="black"/>
              </a:solidFill>
              <a:ea typeface="Calibri" panose="020F0502020204030204"/>
              <a:cs typeface="Calibri"/>
            </a:endParaRPr>
          </a:p>
          <a:p>
            <a:pPr algn="just">
              <a:lnSpc>
                <a:spcPct val="100000"/>
              </a:lnSpc>
              <a:spcBef>
                <a:spcPts val="0"/>
              </a:spcBef>
              <a:defRPr/>
            </a:pPr>
            <a:endParaRPr lang="en-US" sz="2000">
              <a:solidFill>
                <a:prstClr val="black"/>
              </a:solidFill>
              <a:ea typeface="Calibri" panose="020F0502020204030204"/>
              <a:cs typeface="Calibri"/>
            </a:endParaRPr>
          </a:p>
          <a:p>
            <a:pPr algn="just">
              <a:lnSpc>
                <a:spcPct val="100000"/>
              </a:lnSpc>
              <a:spcBef>
                <a:spcPts val="0"/>
              </a:spcBef>
              <a:defRPr/>
            </a:pPr>
            <a:endParaRPr lang="en-US" sz="2000">
              <a:solidFill>
                <a:prstClr val="black"/>
              </a:solidFill>
              <a:ea typeface="Calibri" panose="020F0502020204030204"/>
              <a:cs typeface="Calibri"/>
            </a:endParaRPr>
          </a:p>
          <a:p>
            <a:pPr algn="just">
              <a:lnSpc>
                <a:spcPct val="100000"/>
              </a:lnSpc>
              <a:spcBef>
                <a:spcPts val="0"/>
              </a:spcBef>
              <a:defRPr/>
            </a:pPr>
            <a:endParaRPr lang="en-US" sz="2000">
              <a:solidFill>
                <a:prstClr val="black"/>
              </a:solidFill>
              <a:ea typeface="Calibri" panose="020F0502020204030204"/>
              <a:cs typeface="Calibri"/>
            </a:endParaRPr>
          </a:p>
          <a:p>
            <a:pPr algn="just">
              <a:lnSpc>
                <a:spcPct val="100000"/>
              </a:lnSpc>
              <a:spcBef>
                <a:spcPts val="0"/>
              </a:spcBef>
              <a:defRPr/>
            </a:pPr>
            <a:endParaRPr lang="en-US" sz="2000">
              <a:solidFill>
                <a:prstClr val="black"/>
              </a:solidFill>
              <a:ea typeface="Calibri" panose="020F0502020204030204"/>
              <a:cs typeface="Calibri"/>
            </a:endParaRPr>
          </a:p>
          <a:p>
            <a:pPr algn="just">
              <a:lnSpc>
                <a:spcPct val="100000"/>
              </a:lnSpc>
              <a:spcBef>
                <a:spcPts val="0"/>
              </a:spcBef>
              <a:defRPr/>
            </a:pPr>
            <a:endParaRPr lang="en-US" sz="2000">
              <a:solidFill>
                <a:prstClr val="black"/>
              </a:solidFill>
              <a:ea typeface="Calibri" panose="020F0502020204030204"/>
              <a:cs typeface="Calibri"/>
            </a:endParaRPr>
          </a:p>
          <a:p>
            <a:pPr algn="just">
              <a:lnSpc>
                <a:spcPct val="100000"/>
              </a:lnSpc>
              <a:spcBef>
                <a:spcPts val="0"/>
              </a:spcBef>
              <a:defRPr/>
            </a:pPr>
            <a:endParaRPr lang="en-US" sz="2000">
              <a:solidFill>
                <a:prstClr val="black"/>
              </a:solidFill>
              <a:ea typeface="Calibri" panose="020F0502020204030204"/>
              <a:cs typeface="Calibri"/>
            </a:endParaRPr>
          </a:p>
          <a:p>
            <a:pPr algn="just">
              <a:lnSpc>
                <a:spcPct val="100000"/>
              </a:lnSpc>
              <a:spcBef>
                <a:spcPts val="0"/>
              </a:spcBef>
              <a:defRPr/>
            </a:pPr>
            <a:endParaRPr lang="en-US" sz="2000">
              <a:solidFill>
                <a:prstClr val="black"/>
              </a:solidFill>
              <a:ea typeface="Calibri" panose="020F0502020204030204"/>
              <a:cs typeface="Calibri"/>
            </a:endParaRPr>
          </a:p>
          <a:p>
            <a:pPr algn="just">
              <a:lnSpc>
                <a:spcPct val="100000"/>
              </a:lnSpc>
              <a:spcBef>
                <a:spcPts val="0"/>
              </a:spcBef>
              <a:defRPr/>
            </a:pPr>
            <a:endParaRPr lang="en-US" sz="2000">
              <a:solidFill>
                <a:prstClr val="black"/>
              </a:solidFill>
              <a:ea typeface="Calibri" panose="020F0502020204030204"/>
              <a:cs typeface="Calibri"/>
            </a:endParaRPr>
          </a:p>
          <a:p>
            <a:pPr algn="just">
              <a:lnSpc>
                <a:spcPct val="100000"/>
              </a:lnSpc>
              <a:spcBef>
                <a:spcPts val="0"/>
              </a:spcBef>
              <a:defRPr/>
            </a:pPr>
            <a:endParaRPr lang="en-US" sz="2000">
              <a:solidFill>
                <a:prstClr val="black"/>
              </a:solidFill>
              <a:ea typeface="Calibri" panose="020F0502020204030204"/>
              <a:cs typeface="Calibri"/>
            </a:endParaRPr>
          </a:p>
        </p:txBody>
      </p:sp>
    </p:spTree>
    <p:extLst>
      <p:ext uri="{BB962C8B-B14F-4D97-AF65-F5344CB8AC3E}">
        <p14:creationId xmlns:p14="http://schemas.microsoft.com/office/powerpoint/2010/main" val="3864751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D93E42C-0871-CC80-E2C4-9DA73894FF1B}"/>
              </a:ext>
            </a:extLst>
          </p:cNvPr>
          <p:cNvSpPr txBox="1">
            <a:spLocks/>
          </p:cNvSpPr>
          <p:nvPr/>
        </p:nvSpPr>
        <p:spPr>
          <a:xfrm>
            <a:off x="584200" y="588475"/>
            <a:ext cx="10515600" cy="672601"/>
          </a:xfrm>
          <a:prstGeom prst="rect">
            <a:avLst/>
          </a:prstGeom>
        </p:spPr>
        <p:txBody>
          <a:bodyPr vert="horz" lIns="91440" tIns="45720" rIns="91440" bIns="45720" rtlCol="0" anchor="b">
            <a:normAutofit lnSpcReduction="1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prstClr val="black"/>
                </a:solidFill>
                <a:effectLst/>
                <a:uLnTx/>
                <a:uFillTx/>
                <a:latin typeface="Verdana"/>
                <a:ea typeface="Verdana"/>
                <a:cs typeface="+mj-cs"/>
              </a:rPr>
              <a:t>Attendees</a:t>
            </a:r>
            <a:endParaRPr kumimoji="0" lang="en-US" sz="4400" b="1" i="0" u="none" strike="noStrike" kern="1200" cap="none" spc="0" normalizeH="0" baseline="0" noProof="0">
              <a:ln>
                <a:noFill/>
              </a:ln>
              <a:solidFill>
                <a:prstClr val="black"/>
              </a:solidFill>
              <a:effectLst/>
              <a:uLnTx/>
              <a:uFillTx/>
              <a:latin typeface="Verdana"/>
              <a:ea typeface="Verdana"/>
              <a:cs typeface="+mj-cs"/>
            </a:endParaRPr>
          </a:p>
        </p:txBody>
      </p:sp>
      <p:graphicFrame>
        <p:nvGraphicFramePr>
          <p:cNvPr id="5" name="Table 4">
            <a:extLst>
              <a:ext uri="{FF2B5EF4-FFF2-40B4-BE49-F238E27FC236}">
                <a16:creationId xmlns:a16="http://schemas.microsoft.com/office/drawing/2014/main" id="{0C73D087-BC4A-B992-BA27-0EC545625FF7}"/>
              </a:ext>
            </a:extLst>
          </p:cNvPr>
          <p:cNvGraphicFramePr>
            <a:graphicFrameLocks noGrp="1"/>
          </p:cNvGraphicFramePr>
          <p:nvPr>
            <p:extLst>
              <p:ext uri="{D42A27DB-BD31-4B8C-83A1-F6EECF244321}">
                <p14:modId xmlns:p14="http://schemas.microsoft.com/office/powerpoint/2010/main" val="1096454324"/>
              </p:ext>
            </p:extLst>
          </p:nvPr>
        </p:nvGraphicFramePr>
        <p:xfrm>
          <a:off x="578427" y="1386840"/>
          <a:ext cx="8316190" cy="4036695"/>
        </p:xfrm>
        <a:graphic>
          <a:graphicData uri="http://schemas.openxmlformats.org/drawingml/2006/table">
            <a:tbl>
              <a:tblPr bandRow="1">
                <a:tableStyleId>{5C22544A-7EE6-4342-B048-85BDC9FD1C3A}</a:tableStyleId>
              </a:tblPr>
              <a:tblGrid>
                <a:gridCol w="4076700">
                  <a:extLst>
                    <a:ext uri="{9D8B030D-6E8A-4147-A177-3AD203B41FA5}">
                      <a16:colId xmlns:a16="http://schemas.microsoft.com/office/drawing/2014/main" val="1212874042"/>
                    </a:ext>
                  </a:extLst>
                </a:gridCol>
                <a:gridCol w="4239490">
                  <a:extLst>
                    <a:ext uri="{9D8B030D-6E8A-4147-A177-3AD203B41FA5}">
                      <a16:colId xmlns:a16="http://schemas.microsoft.com/office/drawing/2014/main" val="546105067"/>
                    </a:ext>
                  </a:extLst>
                </a:gridCol>
              </a:tblGrid>
              <a:tr h="342900">
                <a:tc>
                  <a:txBody>
                    <a:bodyPr/>
                    <a:lstStyle/>
                    <a:p>
                      <a:pPr algn="just" fontAlgn="base">
                        <a:lnSpc>
                          <a:spcPts val="2400"/>
                        </a:lnSpc>
                        <a:buNone/>
                      </a:pPr>
                      <a:r>
                        <a:rPr lang="en-GB" b="1">
                          <a:latin typeface="Calibri"/>
                        </a:rPr>
                        <a:t>Chair Person</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fontAlgn="t">
                        <a:buNone/>
                      </a:pPr>
                      <a:endParaRPr lang="en-US">
                        <a:effectLst/>
                        <a:latin typeface="Calibri"/>
                      </a:endParaRP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1057478067"/>
                  </a:ext>
                </a:extLst>
              </a:tr>
              <a:tr h="361950">
                <a:tc>
                  <a:txBody>
                    <a:bodyPr/>
                    <a:lstStyle/>
                    <a:p>
                      <a:pPr marL="742950" lvl="1" indent="-285750" fontAlgn="base">
                        <a:lnSpc>
                          <a:spcPts val="1950"/>
                        </a:lnSpc>
                        <a:buFont typeface="Arial" panose="020B0604020202020204" pitchFamily="34" charset="0"/>
                        <a:buChar char="•"/>
                      </a:pPr>
                      <a:r>
                        <a:rPr lang="en-GB">
                          <a:latin typeface="Calibri"/>
                        </a:rPr>
                        <a:t>Libby Sinclair</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fontAlgn="base">
                        <a:lnSpc>
                          <a:spcPts val="1950"/>
                        </a:lnSpc>
                        <a:buNone/>
                      </a:pPr>
                      <a:r>
                        <a:rPr lang="en-GB">
                          <a:latin typeface="Calibri"/>
                        </a:rPr>
                        <a:t>President</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3409893673"/>
                  </a:ext>
                </a:extLst>
              </a:tr>
              <a:tr h="361950">
                <a:tc>
                  <a:txBody>
                    <a:bodyPr/>
                    <a:lstStyle/>
                    <a:p>
                      <a:pPr fontAlgn="base">
                        <a:lnSpc>
                          <a:spcPts val="2400"/>
                        </a:lnSpc>
                        <a:buNone/>
                      </a:pPr>
                      <a:r>
                        <a:rPr lang="en-GB" b="1">
                          <a:latin typeface="Calibri"/>
                        </a:rPr>
                        <a:t>Executive Officers</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fontAlgn="t">
                        <a:buNone/>
                      </a:pPr>
                      <a:endParaRPr lang="en-US">
                        <a:effectLst/>
                        <a:latin typeface="Calibri"/>
                      </a:endParaRP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3095036490"/>
                  </a:ext>
                </a:extLst>
              </a:tr>
              <a:tr h="361950">
                <a:tc>
                  <a:txBody>
                    <a:bodyPr/>
                    <a:lstStyle/>
                    <a:p>
                      <a:pPr marL="742950" lvl="1" indent="-285750" fontAlgn="base">
                        <a:lnSpc>
                          <a:spcPts val="1950"/>
                        </a:lnSpc>
                        <a:buFont typeface="Arial" panose="020B0604020202020204" pitchFamily="34" charset="0"/>
                        <a:buChar char="•"/>
                      </a:pPr>
                      <a:r>
                        <a:rPr lang="en-GB">
                          <a:latin typeface="Calibri"/>
                        </a:rPr>
                        <a:t>Mischa Dooley</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fontAlgn="base">
                        <a:lnSpc>
                          <a:spcPts val="1950"/>
                        </a:lnSpc>
                        <a:buNone/>
                      </a:pPr>
                      <a:r>
                        <a:rPr lang="en-GB">
                          <a:latin typeface="Calibri"/>
                        </a:rPr>
                        <a:t>VP Education</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3580211087"/>
                  </a:ext>
                </a:extLst>
              </a:tr>
              <a:tr h="361950">
                <a:tc>
                  <a:txBody>
                    <a:bodyPr/>
                    <a:lstStyle/>
                    <a:p>
                      <a:pPr marL="742950" lvl="1" indent="-285750" fontAlgn="base">
                        <a:lnSpc>
                          <a:spcPts val="1950"/>
                        </a:lnSpc>
                        <a:buFont typeface="Arial" panose="020B0604020202020204" pitchFamily="34" charset="0"/>
                        <a:buChar char="•"/>
                      </a:pPr>
                      <a:r>
                        <a:rPr lang="en-GB">
                          <a:latin typeface="Calibri"/>
                        </a:rPr>
                        <a:t>Ryan Turner</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fontAlgn="base">
                        <a:lnSpc>
                          <a:spcPts val="1950"/>
                        </a:lnSpc>
                        <a:buNone/>
                      </a:pPr>
                      <a:r>
                        <a:rPr lang="en-GB">
                          <a:latin typeface="Calibri"/>
                        </a:rPr>
                        <a:t>VP Postgraduate</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1284467298"/>
                  </a:ext>
                </a:extLst>
              </a:tr>
              <a:tr h="361950">
                <a:tc>
                  <a:txBody>
                    <a:bodyPr/>
                    <a:lstStyle/>
                    <a:p>
                      <a:pPr marL="742950" lvl="1" indent="-285750" fontAlgn="base">
                        <a:lnSpc>
                          <a:spcPts val="1950"/>
                        </a:lnSpc>
                        <a:buFont typeface="Arial" panose="020B0604020202020204" pitchFamily="34" charset="0"/>
                        <a:buChar char="•"/>
                      </a:pPr>
                      <a:r>
                        <a:rPr lang="en-GB">
                          <a:latin typeface="Calibri"/>
                        </a:rPr>
                        <a:t>Ben Parker</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fontAlgn="base">
                        <a:lnSpc>
                          <a:spcPts val="1950"/>
                        </a:lnSpc>
                        <a:buNone/>
                      </a:pPr>
                      <a:r>
                        <a:rPr lang="en-GB">
                          <a:latin typeface="Calibri"/>
                        </a:rPr>
                        <a:t>VP Opportunities</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2209729989"/>
                  </a:ext>
                </a:extLst>
              </a:tr>
              <a:tr h="361950">
                <a:tc>
                  <a:txBody>
                    <a:bodyPr/>
                    <a:lstStyle/>
                    <a:p>
                      <a:pPr marL="742950" lvl="1" indent="-285750" fontAlgn="base">
                        <a:lnSpc>
                          <a:spcPts val="1950"/>
                        </a:lnSpc>
                        <a:buFont typeface="Arial" panose="020B0604020202020204" pitchFamily="34" charset="0"/>
                        <a:buChar char="•"/>
                      </a:pPr>
                      <a:r>
                        <a:rPr lang="en-GB">
                          <a:latin typeface="Calibri"/>
                        </a:rPr>
                        <a:t>Joe Cormack</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fontAlgn="base">
                        <a:lnSpc>
                          <a:spcPts val="1950"/>
                        </a:lnSpc>
                        <a:buNone/>
                      </a:pPr>
                      <a:r>
                        <a:rPr lang="en-GB">
                          <a:latin typeface="Calibri"/>
                        </a:rPr>
                        <a:t>VP Community and Welfare</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2670073049"/>
                  </a:ext>
                </a:extLst>
              </a:tr>
              <a:tr h="361950">
                <a:tc>
                  <a:txBody>
                    <a:bodyPr/>
                    <a:lstStyle/>
                    <a:p>
                      <a:pPr marL="742950" lvl="1" indent="-285750" fontAlgn="base">
                        <a:lnSpc>
                          <a:spcPts val="1950"/>
                        </a:lnSpc>
                        <a:buFont typeface="Arial" panose="020B0604020202020204" pitchFamily="34" charset="0"/>
                        <a:buChar char="•"/>
                      </a:pPr>
                      <a:r>
                        <a:rPr lang="en-GB">
                          <a:latin typeface="Calibri"/>
                        </a:rPr>
                        <a:t>Jasmyn Smith</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fontAlgn="base">
                        <a:lnSpc>
                          <a:spcPts val="1950"/>
                        </a:lnSpc>
                        <a:buNone/>
                      </a:pPr>
                      <a:r>
                        <a:rPr lang="en-GB">
                          <a:latin typeface="Calibri"/>
                        </a:rPr>
                        <a:t>VP Sport</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4110577980"/>
                  </a:ext>
                </a:extLst>
              </a:tr>
              <a:tr h="361950">
                <a:tc>
                  <a:txBody>
                    <a:bodyPr/>
                    <a:lstStyle/>
                    <a:p>
                      <a:pPr marL="742950" lvl="1" indent="-285750" fontAlgn="base">
                        <a:lnSpc>
                          <a:spcPts val="1950"/>
                        </a:lnSpc>
                        <a:buFont typeface="Arial" panose="020B0604020202020204" pitchFamily="34" charset="0"/>
                        <a:buChar char="•"/>
                      </a:pPr>
                      <a:r>
                        <a:rPr lang="en-GB">
                          <a:latin typeface="Calibri"/>
                        </a:rPr>
                        <a:t>Paige </a:t>
                      </a:r>
                      <a:r>
                        <a:rPr lang="en-GB" err="1">
                          <a:latin typeface="Calibri"/>
                        </a:rPr>
                        <a:t>Skelland</a:t>
                      </a:r>
                      <a:endParaRPr lang="en-GB">
                        <a:latin typeface="Calibri"/>
                      </a:endParaRP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fontAlgn="base">
                        <a:lnSpc>
                          <a:spcPts val="1950"/>
                        </a:lnSpc>
                        <a:buNone/>
                      </a:pPr>
                      <a:r>
                        <a:rPr lang="en-GB">
                          <a:latin typeface="Calibri"/>
                        </a:rPr>
                        <a:t>Brackenhurst Officer</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3553567217"/>
                  </a:ext>
                </a:extLst>
              </a:tr>
              <a:tr h="361950">
                <a:tc>
                  <a:txBody>
                    <a:bodyPr/>
                    <a:lstStyle/>
                    <a:p>
                      <a:pPr algn="just" fontAlgn="base">
                        <a:lnSpc>
                          <a:spcPts val="2400"/>
                        </a:lnSpc>
                        <a:buNone/>
                      </a:pPr>
                      <a:r>
                        <a:rPr lang="en-GB" b="1">
                          <a:latin typeface="Calibri"/>
                        </a:rPr>
                        <a:t>Campus Officers</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fontAlgn="t">
                        <a:buNone/>
                      </a:pPr>
                      <a:endParaRPr lang="en-US">
                        <a:effectLst/>
                        <a:latin typeface="Calibri"/>
                      </a:endParaRP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2693928335"/>
                  </a:ext>
                </a:extLst>
              </a:tr>
              <a:tr h="361950">
                <a:tc>
                  <a:txBody>
                    <a:bodyPr/>
                    <a:lstStyle/>
                    <a:p>
                      <a:pPr marL="742950" lvl="1" indent="-285750" fontAlgn="base">
                        <a:lnSpc>
                          <a:spcPts val="1950"/>
                        </a:lnSpc>
                        <a:buFont typeface="Arial" panose="020B0604020202020204" pitchFamily="34" charset="0"/>
                        <a:buChar char="•"/>
                      </a:pPr>
                      <a:r>
                        <a:rPr lang="en-GB">
                          <a:latin typeface="Calibri"/>
                        </a:rPr>
                        <a:t>Della Pinnock</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fontAlgn="base">
                        <a:lnSpc>
                          <a:spcPts val="1950"/>
                        </a:lnSpc>
                        <a:buNone/>
                      </a:pPr>
                      <a:r>
                        <a:rPr lang="en-GB">
                          <a:latin typeface="Calibri"/>
                        </a:rPr>
                        <a:t>Mansfield Officer</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89540915"/>
                  </a:ext>
                </a:extLst>
              </a:tr>
            </a:tbl>
          </a:graphicData>
        </a:graphic>
      </p:graphicFrame>
    </p:spTree>
    <p:extLst>
      <p:ext uri="{BB962C8B-B14F-4D97-AF65-F5344CB8AC3E}">
        <p14:creationId xmlns:p14="http://schemas.microsoft.com/office/powerpoint/2010/main" val="1995648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01BA15F-53BF-6AE8-6406-0C3F7C89ABC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D93E42C-0871-CC80-E2C4-9DA73894FF1B}"/>
              </a:ext>
            </a:extLst>
          </p:cNvPr>
          <p:cNvSpPr txBox="1">
            <a:spLocks/>
          </p:cNvSpPr>
          <p:nvPr/>
        </p:nvSpPr>
        <p:spPr>
          <a:xfrm>
            <a:off x="584200" y="588475"/>
            <a:ext cx="10515600" cy="672601"/>
          </a:xfrm>
          <a:prstGeom prst="rect">
            <a:avLst/>
          </a:prstGeom>
        </p:spPr>
        <p:txBody>
          <a:bodyPr vert="horz" lIns="91440" tIns="45720" rIns="91440" bIns="45720" rtlCol="0" anchor="b">
            <a:normAutofit lnSpcReduction="1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4400" b="1">
                <a:solidFill>
                  <a:prstClr val="black"/>
                </a:solidFill>
                <a:latin typeface="Verdana"/>
                <a:ea typeface="Verdana"/>
              </a:rPr>
              <a:t>NTSU Officer Review</a:t>
            </a:r>
          </a:p>
        </p:txBody>
      </p:sp>
      <p:sp>
        <p:nvSpPr>
          <p:cNvPr id="5" name="Content Placeholder 2">
            <a:extLst>
              <a:ext uri="{FF2B5EF4-FFF2-40B4-BE49-F238E27FC236}">
                <a16:creationId xmlns:a16="http://schemas.microsoft.com/office/drawing/2014/main" id="{142EF18F-00C6-2D04-FF4E-D1650886D668}"/>
              </a:ext>
            </a:extLst>
          </p:cNvPr>
          <p:cNvSpPr txBox="1">
            <a:spLocks/>
          </p:cNvSpPr>
          <p:nvPr/>
        </p:nvSpPr>
        <p:spPr>
          <a:xfrm>
            <a:off x="465555" y="1422569"/>
            <a:ext cx="10831455" cy="4684824"/>
          </a:xfrm>
          <a:prstGeom prst="rect">
            <a:avLst/>
          </a:prstGeom>
        </p:spPr>
        <p:txBody>
          <a:bodyPr vert="horz" lIns="91440" tIns="45720" rIns="91440" bIns="45720" rtlCol="0" anchor="t">
            <a:normAutofit lnSpcReduction="10000"/>
          </a:bodyPr>
          <a:lstStyle>
            <a:defPPr>
              <a:defRPr lang="zh-HK"/>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defRPr/>
            </a:pPr>
            <a:r>
              <a:rPr lang="en-US" sz="2000" b="1">
                <a:solidFill>
                  <a:prstClr val="black"/>
                </a:solidFill>
                <a:ea typeface="Calibri"/>
                <a:cs typeface="Calibri"/>
              </a:rPr>
              <a:t>Part 2:</a:t>
            </a:r>
            <a:r>
              <a:rPr lang="en-US" sz="2000">
                <a:solidFill>
                  <a:prstClr val="black"/>
                </a:solidFill>
                <a:ea typeface="Calibri"/>
                <a:cs typeface="Calibri"/>
              </a:rPr>
              <a:t> </a:t>
            </a:r>
            <a:r>
              <a:rPr lang="en-US" sz="2000" b="1">
                <a:solidFill>
                  <a:prstClr val="black"/>
                </a:solidFill>
                <a:ea typeface="Calibri"/>
                <a:cs typeface="Calibri"/>
              </a:rPr>
              <a:t>Introduce paid UG and PG school officers for each school</a:t>
            </a:r>
            <a:endParaRPr lang="en-US" sz="2000">
              <a:solidFill>
                <a:prstClr val="black"/>
              </a:solidFill>
              <a:ea typeface="Calibri"/>
              <a:cs typeface="Calibri"/>
            </a:endParaRPr>
          </a:p>
          <a:p>
            <a:pPr algn="just">
              <a:lnSpc>
                <a:spcPct val="100000"/>
              </a:lnSpc>
              <a:spcBef>
                <a:spcPts val="0"/>
              </a:spcBef>
              <a:defRPr/>
            </a:pPr>
            <a:endParaRPr lang="en-US" sz="2000">
              <a:solidFill>
                <a:prstClr val="black"/>
              </a:solidFill>
              <a:ea typeface="Calibri"/>
              <a:cs typeface="Calibri"/>
            </a:endParaRPr>
          </a:p>
          <a:p>
            <a:pPr algn="just">
              <a:lnSpc>
                <a:spcPct val="100000"/>
              </a:lnSpc>
              <a:spcBef>
                <a:spcPts val="0"/>
              </a:spcBef>
              <a:defRPr/>
            </a:pPr>
            <a:r>
              <a:rPr lang="en-US" sz="2000">
                <a:solidFill>
                  <a:prstClr val="black"/>
                </a:solidFill>
                <a:ea typeface="Calibri"/>
                <a:cs typeface="Calibri"/>
              </a:rPr>
              <a:t>Over the last three years we have recruited our School Officers through an application and interview process. We are proposing these volunteer positions become part time paid opportunities with one UG Officer and one PG Officer for the following schools:</a:t>
            </a:r>
          </a:p>
          <a:p>
            <a:pPr algn="just">
              <a:lnSpc>
                <a:spcPct val="100000"/>
              </a:lnSpc>
              <a:spcBef>
                <a:spcPts val="0"/>
              </a:spcBef>
              <a:defRPr/>
            </a:pPr>
            <a:endParaRPr lang="en-US">
              <a:solidFill>
                <a:prstClr val="black"/>
              </a:solidFill>
              <a:latin typeface="Calibri"/>
              <a:ea typeface="Calibri" panose="020F0502020204030204"/>
              <a:cs typeface="Calibri" panose="020F0502020204030204"/>
            </a:endParaRPr>
          </a:p>
          <a:p>
            <a:pPr marL="800100" lvl="1" indent="-342900" algn="l">
              <a:buChar char="•"/>
              <a:defRPr/>
            </a:pPr>
            <a:r>
              <a:rPr lang="en-US">
                <a:solidFill>
                  <a:prstClr val="black"/>
                </a:solidFill>
                <a:latin typeface="Calibri"/>
                <a:ea typeface="Calibri" panose="020F0502020204030204"/>
                <a:cs typeface="Calibri" panose="020F0502020204030204"/>
              </a:rPr>
              <a:t>Architecture, Design and the Built Environment (ADBE) </a:t>
            </a:r>
          </a:p>
          <a:p>
            <a:pPr marL="800100" lvl="1" indent="-342900" algn="l">
              <a:buChar char="•"/>
              <a:defRPr/>
            </a:pPr>
            <a:r>
              <a:rPr lang="en-US">
                <a:solidFill>
                  <a:prstClr val="black"/>
                </a:solidFill>
                <a:latin typeface="Calibri"/>
                <a:ea typeface="Calibri" panose="020F0502020204030204"/>
                <a:cs typeface="Calibri" panose="020F0502020204030204"/>
              </a:rPr>
              <a:t>Nottingham Business School (NBS) </a:t>
            </a:r>
          </a:p>
          <a:p>
            <a:pPr marL="800100" lvl="1" indent="-342900" algn="l">
              <a:buChar char="•"/>
              <a:defRPr/>
            </a:pPr>
            <a:r>
              <a:rPr lang="en-US">
                <a:solidFill>
                  <a:prstClr val="black"/>
                </a:solidFill>
                <a:latin typeface="Calibri"/>
                <a:ea typeface="Calibri" panose="020F0502020204030204"/>
                <a:cs typeface="Calibri" panose="020F0502020204030204"/>
              </a:rPr>
              <a:t>Nottingham Law School (NLS) </a:t>
            </a:r>
          </a:p>
          <a:p>
            <a:pPr marL="800100" lvl="1" indent="-342900" algn="l">
              <a:buChar char="•"/>
              <a:defRPr/>
            </a:pPr>
            <a:r>
              <a:rPr lang="en-US">
                <a:solidFill>
                  <a:prstClr val="black"/>
                </a:solidFill>
                <a:latin typeface="Calibri"/>
                <a:ea typeface="Calibri" panose="020F0502020204030204"/>
                <a:cs typeface="Calibri" panose="020F0502020204030204"/>
              </a:rPr>
              <a:t>Nottingham School of Art &amp; Design (A&amp;D) </a:t>
            </a:r>
          </a:p>
          <a:p>
            <a:pPr marL="800100" lvl="1" indent="-342900" algn="l">
              <a:buChar char="•"/>
              <a:defRPr/>
            </a:pPr>
            <a:r>
              <a:rPr lang="en-US">
                <a:solidFill>
                  <a:prstClr val="black"/>
                </a:solidFill>
                <a:latin typeface="Calibri"/>
                <a:ea typeface="Calibri" panose="020F0502020204030204"/>
                <a:cs typeface="Calibri" panose="020F0502020204030204"/>
              </a:rPr>
              <a:t>Science &amp; Technology (SST) </a:t>
            </a:r>
          </a:p>
          <a:p>
            <a:pPr marL="800100" lvl="1" indent="-342900" algn="l">
              <a:buChar char="•"/>
              <a:defRPr/>
            </a:pPr>
            <a:r>
              <a:rPr lang="en-US">
                <a:solidFill>
                  <a:prstClr val="black"/>
                </a:solidFill>
                <a:latin typeface="Calibri"/>
                <a:ea typeface="Calibri" panose="020F0502020204030204"/>
                <a:cs typeface="Calibri" panose="020F0502020204030204"/>
              </a:rPr>
              <a:t>School of Social Sciences (S3)</a:t>
            </a:r>
          </a:p>
          <a:p>
            <a:pPr marL="800100" lvl="1" indent="-342900" algn="l">
              <a:buChar char="•"/>
              <a:defRPr/>
            </a:pPr>
            <a:r>
              <a:rPr lang="en-US">
                <a:solidFill>
                  <a:prstClr val="black"/>
                </a:solidFill>
                <a:latin typeface="Calibri"/>
                <a:ea typeface="Calibri" panose="020F0502020204030204"/>
                <a:cs typeface="Calibri" panose="020F0502020204030204"/>
              </a:rPr>
              <a:t>Animal, Rural and Environmental Sciences (ARES)*</a:t>
            </a:r>
          </a:p>
          <a:p>
            <a:pPr marL="800100" lvl="1" indent="-342900" algn="l">
              <a:buChar char="•"/>
              <a:defRPr/>
            </a:pPr>
            <a:endParaRPr lang="en-US">
              <a:solidFill>
                <a:prstClr val="black"/>
              </a:solidFill>
              <a:latin typeface="Calibri"/>
              <a:ea typeface="Calibri" panose="020F0502020204030204"/>
              <a:cs typeface="Calibri" panose="020F0502020204030204"/>
            </a:endParaRPr>
          </a:p>
          <a:p>
            <a:pPr algn="l">
              <a:defRPr/>
            </a:pPr>
            <a:r>
              <a:rPr lang="en-US" sz="2000" b="1">
                <a:solidFill>
                  <a:prstClr val="black"/>
                </a:solidFill>
                <a:latin typeface="Calibri"/>
                <a:ea typeface="Calibri" panose="020F0502020204030204"/>
                <a:cs typeface="Calibri" panose="020F0502020204030204"/>
              </a:rPr>
              <a:t>*We will also be changing the ARES PG and UG School Officers to Brackenhurst School Officers </a:t>
            </a:r>
          </a:p>
          <a:p>
            <a:pPr algn="just">
              <a:lnSpc>
                <a:spcPct val="100000"/>
              </a:lnSpc>
              <a:spcBef>
                <a:spcPts val="0"/>
              </a:spcBef>
              <a:defRPr/>
            </a:pPr>
            <a:endParaRPr lang="en-US" sz="2000">
              <a:solidFill>
                <a:prstClr val="black"/>
              </a:solidFill>
              <a:ea typeface="Calibri"/>
              <a:cs typeface="Calibri"/>
            </a:endParaRPr>
          </a:p>
          <a:p>
            <a:pPr algn="just">
              <a:lnSpc>
                <a:spcPct val="100000"/>
              </a:lnSpc>
              <a:spcBef>
                <a:spcPts val="0"/>
              </a:spcBef>
              <a:defRPr/>
            </a:pPr>
            <a:endParaRPr lang="en-US" sz="2000">
              <a:solidFill>
                <a:prstClr val="black"/>
              </a:solidFill>
              <a:ea typeface="Calibri"/>
              <a:cs typeface="Calibri"/>
            </a:endParaRPr>
          </a:p>
          <a:p>
            <a:pPr algn="just">
              <a:lnSpc>
                <a:spcPct val="100000"/>
              </a:lnSpc>
              <a:spcBef>
                <a:spcPts val="0"/>
              </a:spcBef>
              <a:defRPr/>
            </a:pPr>
            <a:endParaRPr lang="en-US" sz="2000">
              <a:solidFill>
                <a:prstClr val="black"/>
              </a:solidFill>
              <a:ea typeface="Calibri"/>
              <a:cs typeface="Calibri"/>
            </a:endParaRPr>
          </a:p>
          <a:p>
            <a:pPr algn="just">
              <a:lnSpc>
                <a:spcPct val="100000"/>
              </a:lnSpc>
              <a:spcBef>
                <a:spcPts val="0"/>
              </a:spcBef>
              <a:defRPr/>
            </a:pPr>
            <a:endParaRPr lang="en-US" sz="2000">
              <a:solidFill>
                <a:prstClr val="black"/>
              </a:solidFill>
              <a:ea typeface="Calibri"/>
              <a:cs typeface="Calibri"/>
            </a:endParaRPr>
          </a:p>
        </p:txBody>
      </p:sp>
    </p:spTree>
    <p:extLst>
      <p:ext uri="{BB962C8B-B14F-4D97-AF65-F5344CB8AC3E}">
        <p14:creationId xmlns:p14="http://schemas.microsoft.com/office/powerpoint/2010/main" val="3460303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152C89F-173D-C098-AA19-E1206C231E1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5FBF409-3C73-EA44-6387-9A79C111AFDC}"/>
              </a:ext>
            </a:extLst>
          </p:cNvPr>
          <p:cNvSpPr txBox="1">
            <a:spLocks/>
          </p:cNvSpPr>
          <p:nvPr/>
        </p:nvSpPr>
        <p:spPr>
          <a:xfrm>
            <a:off x="431800" y="1281202"/>
            <a:ext cx="10515600" cy="534056"/>
          </a:xfrm>
          <a:prstGeom prst="rect">
            <a:avLst/>
          </a:prstGeom>
        </p:spPr>
        <p:txBody>
          <a:bodyPr vert="horz" lIns="91440" tIns="45720" rIns="91440" bIns="45720" rtlCol="0" anchor="b">
            <a:normAutofit fontScale="92500" lnSpcReduction="2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4400" b="1">
                <a:solidFill>
                  <a:prstClr val="black"/>
                </a:solidFill>
                <a:latin typeface="Verdana"/>
                <a:ea typeface="Verdana"/>
              </a:rPr>
              <a:t>NTSU Officer Review</a:t>
            </a:r>
          </a:p>
        </p:txBody>
      </p:sp>
      <p:sp>
        <p:nvSpPr>
          <p:cNvPr id="7" name="Content Placeholder 2">
            <a:extLst>
              <a:ext uri="{FF2B5EF4-FFF2-40B4-BE49-F238E27FC236}">
                <a16:creationId xmlns:a16="http://schemas.microsoft.com/office/drawing/2014/main" id="{9FFFA470-DD94-1B08-F98B-FBCEE2C5DFBE}"/>
              </a:ext>
            </a:extLst>
          </p:cNvPr>
          <p:cNvSpPr txBox="1">
            <a:spLocks/>
          </p:cNvSpPr>
          <p:nvPr/>
        </p:nvSpPr>
        <p:spPr>
          <a:xfrm>
            <a:off x="437846" y="1828367"/>
            <a:ext cx="10831455" cy="4098917"/>
          </a:xfrm>
          <a:prstGeom prst="rect">
            <a:avLst/>
          </a:prstGeom>
        </p:spPr>
        <p:txBody>
          <a:bodyPr vert="horz" lIns="91440" tIns="45720" rIns="91440" bIns="45720" rtlCol="0" anchor="t">
            <a:normAutofit/>
          </a:bodyPr>
          <a:lstStyle>
            <a:defPPr>
              <a:defRPr lang="zh-HK"/>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en-US" sz="2000" b="1">
                <a:solidFill>
                  <a:prstClr val="black"/>
                </a:solidFill>
                <a:latin typeface="Calibri"/>
                <a:cs typeface="Calibri"/>
              </a:rPr>
              <a:t>Part 3:</a:t>
            </a:r>
            <a:r>
              <a:rPr lang="en-US" sz="2000">
                <a:solidFill>
                  <a:prstClr val="black"/>
                </a:solidFill>
                <a:latin typeface="Calibri"/>
                <a:cs typeface="Calibri"/>
              </a:rPr>
              <a:t> </a:t>
            </a:r>
            <a:r>
              <a:rPr lang="en-US" sz="2000" b="1">
                <a:solidFill>
                  <a:prstClr val="black"/>
                </a:solidFill>
                <a:latin typeface="Calibri"/>
                <a:cs typeface="Calibri"/>
              </a:rPr>
              <a:t>Introduce part time paid officers on our satellite campuses</a:t>
            </a:r>
            <a:endParaRPr lang="en-US" sz="2000">
              <a:solidFill>
                <a:prstClr val="black"/>
              </a:solidFill>
              <a:latin typeface="Calibri"/>
              <a:cs typeface="Calibri"/>
            </a:endParaRPr>
          </a:p>
          <a:p>
            <a:pPr algn="l">
              <a:lnSpc>
                <a:spcPct val="100000"/>
              </a:lnSpc>
              <a:spcBef>
                <a:spcPts val="0"/>
              </a:spcBef>
              <a:defRPr/>
            </a:pPr>
            <a:endParaRPr lang="en-US" sz="2000">
              <a:solidFill>
                <a:prstClr val="black"/>
              </a:solidFill>
              <a:ea typeface="Calibri"/>
              <a:cs typeface="Calibri"/>
            </a:endParaRPr>
          </a:p>
          <a:p>
            <a:pPr algn="l">
              <a:lnSpc>
                <a:spcPct val="100000"/>
              </a:lnSpc>
              <a:spcBef>
                <a:spcPts val="0"/>
              </a:spcBef>
              <a:defRPr/>
            </a:pPr>
            <a:r>
              <a:rPr lang="en-US" sz="2000">
                <a:solidFill>
                  <a:prstClr val="black"/>
                </a:solidFill>
                <a:ea typeface="Calibri"/>
                <a:cs typeface="Calibri"/>
              </a:rPr>
              <a:t>The two Brackenhurst School Officers will replace the singular Brackenhurst Officer Role.</a:t>
            </a:r>
            <a:endParaRPr lang="en-US">
              <a:solidFill>
                <a:prstClr val="black"/>
              </a:solidFill>
              <a:ea typeface="Calibri" panose="020F0502020204030204"/>
              <a:cs typeface="Calibri" panose="020F0502020204030204"/>
            </a:endParaRPr>
          </a:p>
          <a:p>
            <a:pPr algn="l">
              <a:lnSpc>
                <a:spcPct val="100000"/>
              </a:lnSpc>
              <a:spcBef>
                <a:spcPts val="0"/>
              </a:spcBef>
              <a:defRPr/>
            </a:pPr>
            <a:endParaRPr lang="en-US" sz="2000">
              <a:solidFill>
                <a:prstClr val="black"/>
              </a:solidFill>
              <a:ea typeface="Calibri"/>
              <a:cs typeface="Calibri"/>
            </a:endParaRPr>
          </a:p>
          <a:p>
            <a:pPr algn="l">
              <a:lnSpc>
                <a:spcPct val="100000"/>
              </a:lnSpc>
              <a:spcBef>
                <a:spcPts val="0"/>
              </a:spcBef>
              <a:defRPr/>
            </a:pPr>
            <a:r>
              <a:rPr lang="en-US" sz="2000">
                <a:solidFill>
                  <a:prstClr val="black"/>
                </a:solidFill>
                <a:ea typeface="Calibri"/>
                <a:cs typeface="Calibri"/>
              </a:rPr>
              <a:t>These two positions will focus on academic representation and the wider Brackenhurst Campus experience, from an undergraduate and postgraduate perspective. </a:t>
            </a:r>
          </a:p>
          <a:p>
            <a:pPr algn="l">
              <a:lnSpc>
                <a:spcPct val="100000"/>
              </a:lnSpc>
              <a:spcBef>
                <a:spcPts val="0"/>
              </a:spcBef>
              <a:defRPr/>
            </a:pPr>
            <a:endParaRPr lang="en-US" sz="2000">
              <a:solidFill>
                <a:prstClr val="black"/>
              </a:solidFill>
              <a:ea typeface="Calibri"/>
              <a:cs typeface="Calibri"/>
            </a:endParaRPr>
          </a:p>
          <a:p>
            <a:pPr algn="l">
              <a:lnSpc>
                <a:spcPct val="100000"/>
              </a:lnSpc>
              <a:spcBef>
                <a:spcPts val="0"/>
              </a:spcBef>
              <a:defRPr/>
            </a:pPr>
            <a:r>
              <a:rPr lang="en-US" sz="2000">
                <a:solidFill>
                  <a:prstClr val="black"/>
                </a:solidFill>
                <a:ea typeface="Calibri"/>
                <a:cs typeface="Calibri"/>
              </a:rPr>
              <a:t>We intend to provide paid opportunities for our other satellite campus roles:</a:t>
            </a:r>
          </a:p>
          <a:p>
            <a:pPr marL="800100" lvl="1" indent="-342900" algn="l">
              <a:lnSpc>
                <a:spcPct val="100000"/>
              </a:lnSpc>
              <a:spcBef>
                <a:spcPts val="0"/>
              </a:spcBef>
              <a:buFont typeface="Arial" panose="020B0604020202020204" pitchFamily="34" charset="0"/>
              <a:buChar char="•"/>
              <a:defRPr/>
            </a:pPr>
            <a:r>
              <a:rPr lang="en-US">
                <a:solidFill>
                  <a:prstClr val="black"/>
                </a:solidFill>
                <a:ea typeface="Calibri"/>
                <a:cs typeface="Calibri"/>
              </a:rPr>
              <a:t>Mansfield Officer </a:t>
            </a:r>
          </a:p>
          <a:p>
            <a:pPr marL="800100" lvl="1" indent="-342900" algn="l">
              <a:lnSpc>
                <a:spcPct val="100000"/>
              </a:lnSpc>
              <a:spcBef>
                <a:spcPts val="0"/>
              </a:spcBef>
              <a:buChar char="•"/>
              <a:defRPr/>
            </a:pPr>
            <a:r>
              <a:rPr lang="en-US">
                <a:solidFill>
                  <a:prstClr val="black"/>
                </a:solidFill>
                <a:ea typeface="Calibri"/>
                <a:cs typeface="Calibri"/>
              </a:rPr>
              <a:t>NTU London Officer </a:t>
            </a:r>
          </a:p>
          <a:p>
            <a:pPr algn="l">
              <a:lnSpc>
                <a:spcPct val="100000"/>
              </a:lnSpc>
              <a:spcBef>
                <a:spcPts val="0"/>
              </a:spcBef>
              <a:defRPr/>
            </a:pPr>
            <a:endParaRPr lang="en-US" sz="2000">
              <a:solidFill>
                <a:prstClr val="black"/>
              </a:solidFill>
              <a:ea typeface="Calibri"/>
              <a:cs typeface="Calibri"/>
            </a:endParaRPr>
          </a:p>
          <a:p>
            <a:pPr algn="l">
              <a:lnSpc>
                <a:spcPct val="100000"/>
              </a:lnSpc>
              <a:spcBef>
                <a:spcPts val="0"/>
              </a:spcBef>
              <a:defRPr/>
            </a:pPr>
            <a:r>
              <a:rPr lang="en-US" sz="2000">
                <a:solidFill>
                  <a:prstClr val="black"/>
                </a:solidFill>
                <a:ea typeface="+mn-lt"/>
                <a:cs typeface="+mn-lt"/>
              </a:rPr>
              <a:t>These roles will also be filled through an interview process led by the Officer Team, with a student panel from each respective campus.</a:t>
            </a:r>
            <a:endParaRPr lang="en-US">
              <a:solidFill>
                <a:prstClr val="black"/>
              </a:solidFill>
              <a:ea typeface="Calibri" panose="020F0502020204030204"/>
              <a:cs typeface="Calibri" panose="020F0502020204030204"/>
            </a:endParaRPr>
          </a:p>
          <a:p>
            <a:pPr algn="l">
              <a:defRPr/>
            </a:pPr>
            <a:endParaRPr lang="en-US" sz="1800">
              <a:solidFill>
                <a:prstClr val="black"/>
              </a:solidFill>
              <a:ea typeface="Calibri"/>
              <a:cs typeface="Calibri"/>
            </a:endParaRPr>
          </a:p>
          <a:p>
            <a:pPr algn="just">
              <a:lnSpc>
                <a:spcPct val="100000"/>
              </a:lnSpc>
              <a:spcBef>
                <a:spcPts val="0"/>
              </a:spcBef>
              <a:defRPr/>
            </a:pPr>
            <a:endParaRPr lang="en-US" sz="2000">
              <a:solidFill>
                <a:prstClr val="black"/>
              </a:solidFill>
              <a:ea typeface="Calibri"/>
              <a:cs typeface="Calibri"/>
            </a:endParaRPr>
          </a:p>
          <a:p>
            <a:pPr algn="just">
              <a:lnSpc>
                <a:spcPct val="100000"/>
              </a:lnSpc>
              <a:spcBef>
                <a:spcPts val="0"/>
              </a:spcBef>
              <a:defRPr/>
            </a:pPr>
            <a:endParaRPr lang="en-US" sz="2000">
              <a:solidFill>
                <a:prstClr val="black"/>
              </a:solidFill>
              <a:ea typeface="Calibri"/>
              <a:cs typeface="Calibri"/>
            </a:endParaRPr>
          </a:p>
          <a:p>
            <a:pPr algn="just">
              <a:lnSpc>
                <a:spcPct val="100000"/>
              </a:lnSpc>
              <a:spcBef>
                <a:spcPts val="0"/>
              </a:spcBef>
              <a:defRPr/>
            </a:pPr>
            <a:endParaRPr lang="en-US" sz="2000">
              <a:solidFill>
                <a:prstClr val="black"/>
              </a:solidFill>
              <a:ea typeface="Calibri"/>
              <a:cs typeface="Calibri"/>
            </a:endParaRPr>
          </a:p>
          <a:p>
            <a:pPr algn="just">
              <a:lnSpc>
                <a:spcPct val="100000"/>
              </a:lnSpc>
              <a:spcBef>
                <a:spcPts val="0"/>
              </a:spcBef>
              <a:defRPr/>
            </a:pPr>
            <a:endParaRPr lang="en-US" sz="2000">
              <a:solidFill>
                <a:prstClr val="black"/>
              </a:solidFill>
              <a:ea typeface="Calibri"/>
              <a:cs typeface="Calibri"/>
            </a:endParaRPr>
          </a:p>
        </p:txBody>
      </p:sp>
    </p:spTree>
    <p:extLst>
      <p:ext uri="{BB962C8B-B14F-4D97-AF65-F5344CB8AC3E}">
        <p14:creationId xmlns:p14="http://schemas.microsoft.com/office/powerpoint/2010/main" val="3275135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F865A6C-7EC3-A5A7-E7A1-25E07249B8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DCC1F-0E05-E76A-94E2-A9A725701C2D}"/>
              </a:ext>
            </a:extLst>
          </p:cNvPr>
          <p:cNvSpPr txBox="1">
            <a:spLocks/>
          </p:cNvSpPr>
          <p:nvPr/>
        </p:nvSpPr>
        <p:spPr>
          <a:xfrm>
            <a:off x="471311" y="292142"/>
            <a:ext cx="10515600" cy="672601"/>
          </a:xfrm>
          <a:prstGeom prst="rect">
            <a:avLst/>
          </a:prstGeom>
        </p:spPr>
        <p:txBody>
          <a:bodyPr vert="horz" lIns="91440" tIns="45720" rIns="91440" bIns="45720" rtlCol="0" anchor="b">
            <a:normAutofit lnSpcReduction="1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4400" b="1">
                <a:solidFill>
                  <a:prstClr val="black"/>
                </a:solidFill>
                <a:latin typeface="Verdana"/>
                <a:ea typeface="Verdana"/>
              </a:rPr>
              <a:t>NTSU Officer Review</a:t>
            </a:r>
          </a:p>
        </p:txBody>
      </p:sp>
      <p:sp>
        <p:nvSpPr>
          <p:cNvPr id="4" name="Content Placeholder 2">
            <a:extLst>
              <a:ext uri="{FF2B5EF4-FFF2-40B4-BE49-F238E27FC236}">
                <a16:creationId xmlns:a16="http://schemas.microsoft.com/office/drawing/2014/main" id="{5B530290-4CEB-BA46-3DA8-3B1164AC6FE5}"/>
              </a:ext>
            </a:extLst>
          </p:cNvPr>
          <p:cNvSpPr txBox="1">
            <a:spLocks/>
          </p:cNvSpPr>
          <p:nvPr/>
        </p:nvSpPr>
        <p:spPr>
          <a:xfrm>
            <a:off x="578444" y="956902"/>
            <a:ext cx="10831455" cy="4684824"/>
          </a:xfrm>
          <a:prstGeom prst="rect">
            <a:avLst/>
          </a:prstGeom>
        </p:spPr>
        <p:txBody>
          <a:bodyPr vert="horz" lIns="91440" tIns="45720" rIns="91440" bIns="45720" rtlCol="0" anchor="t">
            <a:noAutofit/>
          </a:bodyPr>
          <a:lstStyle>
            <a:defPPr>
              <a:defRPr lang="zh-HK"/>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defRPr/>
            </a:pPr>
            <a:endParaRPr lang="en-US" sz="1800">
              <a:solidFill>
                <a:prstClr val="black"/>
              </a:solidFill>
              <a:ea typeface="Calibri"/>
              <a:cs typeface="Calibri"/>
            </a:endParaRPr>
          </a:p>
          <a:p>
            <a:pPr algn="just">
              <a:lnSpc>
                <a:spcPct val="100000"/>
              </a:lnSpc>
              <a:spcBef>
                <a:spcPts val="0"/>
              </a:spcBef>
              <a:defRPr/>
            </a:pPr>
            <a:r>
              <a:rPr lang="en-US" sz="1600" b="1">
                <a:solidFill>
                  <a:prstClr val="black"/>
                </a:solidFill>
                <a:ea typeface="Calibri"/>
                <a:cs typeface="Calibri"/>
              </a:rPr>
              <a:t>Part 1: Reshaping officer team to four core roles</a:t>
            </a:r>
          </a:p>
          <a:p>
            <a:pPr marL="800100" lvl="1" indent="-342900" algn="just">
              <a:lnSpc>
                <a:spcPct val="100000"/>
              </a:lnSpc>
              <a:spcBef>
                <a:spcPts val="0"/>
              </a:spcBef>
              <a:buFont typeface="Arial"/>
              <a:buChar char="•"/>
              <a:defRPr/>
            </a:pPr>
            <a:r>
              <a:rPr lang="en-US" sz="1600">
                <a:solidFill>
                  <a:prstClr val="black"/>
                </a:solidFill>
                <a:ea typeface="Calibri"/>
                <a:cs typeface="Calibri"/>
              </a:rPr>
              <a:t>President</a:t>
            </a:r>
          </a:p>
          <a:p>
            <a:pPr marL="800100" lvl="1" indent="-342900" algn="just">
              <a:lnSpc>
                <a:spcPct val="100000"/>
              </a:lnSpc>
              <a:spcBef>
                <a:spcPts val="0"/>
              </a:spcBef>
              <a:buFont typeface="Arial"/>
              <a:buChar char="•"/>
              <a:defRPr/>
            </a:pPr>
            <a:r>
              <a:rPr lang="en-US" sz="1600">
                <a:solidFill>
                  <a:prstClr val="black"/>
                </a:solidFill>
                <a:ea typeface="Calibri"/>
                <a:cs typeface="Calibri"/>
              </a:rPr>
              <a:t>Vice President Education</a:t>
            </a:r>
          </a:p>
          <a:p>
            <a:pPr marL="800100" lvl="1" indent="-342900" algn="just">
              <a:lnSpc>
                <a:spcPct val="100000"/>
              </a:lnSpc>
              <a:spcBef>
                <a:spcPts val="0"/>
              </a:spcBef>
              <a:buFont typeface="Arial"/>
              <a:buChar char="•"/>
              <a:defRPr/>
            </a:pPr>
            <a:r>
              <a:rPr lang="en-US" sz="1600">
                <a:solidFill>
                  <a:prstClr val="black"/>
                </a:solidFill>
                <a:ea typeface="Calibri"/>
                <a:cs typeface="Calibri"/>
              </a:rPr>
              <a:t>Vice President Societies and Sports</a:t>
            </a:r>
          </a:p>
          <a:p>
            <a:pPr marL="800100" lvl="1" indent="-342900" algn="just">
              <a:lnSpc>
                <a:spcPct val="100000"/>
              </a:lnSpc>
              <a:spcBef>
                <a:spcPts val="0"/>
              </a:spcBef>
              <a:buFont typeface="Arial"/>
              <a:buChar char="•"/>
              <a:defRPr/>
            </a:pPr>
            <a:r>
              <a:rPr lang="en-US" sz="1600">
                <a:solidFill>
                  <a:prstClr val="black"/>
                </a:solidFill>
                <a:ea typeface="Calibri"/>
                <a:cs typeface="Calibri"/>
              </a:rPr>
              <a:t>Vice President Community and Welfare </a:t>
            </a:r>
          </a:p>
          <a:p>
            <a:pPr marL="342900" indent="-342900" algn="just">
              <a:lnSpc>
                <a:spcPct val="100000"/>
              </a:lnSpc>
              <a:spcBef>
                <a:spcPts val="0"/>
              </a:spcBef>
              <a:buFont typeface="Arial"/>
              <a:buChar char="•"/>
              <a:defRPr/>
            </a:pPr>
            <a:endParaRPr lang="en-US" sz="1600" b="1">
              <a:solidFill>
                <a:prstClr val="black"/>
              </a:solidFill>
              <a:ea typeface="Calibri"/>
              <a:cs typeface="Calibri"/>
            </a:endParaRPr>
          </a:p>
          <a:p>
            <a:pPr algn="just">
              <a:lnSpc>
                <a:spcPct val="100000"/>
              </a:lnSpc>
              <a:spcBef>
                <a:spcPts val="0"/>
              </a:spcBef>
              <a:defRPr/>
            </a:pPr>
            <a:r>
              <a:rPr lang="en-US" sz="1600" b="1">
                <a:solidFill>
                  <a:prstClr val="black"/>
                </a:solidFill>
                <a:ea typeface="Calibri"/>
                <a:cs typeface="Calibri"/>
              </a:rPr>
              <a:t>Part 2: Introduce paid UG and PG school officers for each school</a:t>
            </a:r>
          </a:p>
          <a:p>
            <a:pPr marL="800100" lvl="1" indent="-342900" algn="l">
              <a:buFont typeface="Arial"/>
              <a:buChar char="•"/>
              <a:defRPr/>
            </a:pPr>
            <a:r>
              <a:rPr lang="en-US" sz="1600">
                <a:solidFill>
                  <a:prstClr val="black"/>
                </a:solidFill>
                <a:ea typeface="Calibri"/>
                <a:cs typeface="Calibri"/>
              </a:rPr>
              <a:t>Architecture, Design and the Built Environment (ADBE) </a:t>
            </a:r>
          </a:p>
          <a:p>
            <a:pPr marL="800100" lvl="1" indent="-342900" algn="l">
              <a:buFont typeface="Arial"/>
              <a:buChar char="•"/>
              <a:defRPr/>
            </a:pPr>
            <a:r>
              <a:rPr lang="en-US" sz="1600">
                <a:solidFill>
                  <a:prstClr val="black"/>
                </a:solidFill>
                <a:ea typeface="Calibri"/>
                <a:cs typeface="Calibri"/>
              </a:rPr>
              <a:t>Nottingham Business School (NBS) </a:t>
            </a:r>
          </a:p>
          <a:p>
            <a:pPr marL="800100" lvl="1" indent="-342900" algn="l">
              <a:buFont typeface="Arial"/>
              <a:buChar char="•"/>
              <a:defRPr/>
            </a:pPr>
            <a:r>
              <a:rPr lang="en-US" sz="1600">
                <a:solidFill>
                  <a:prstClr val="black"/>
                </a:solidFill>
                <a:ea typeface="Calibri"/>
                <a:cs typeface="Calibri"/>
              </a:rPr>
              <a:t>Nottingham Law School (NLS) </a:t>
            </a:r>
          </a:p>
          <a:p>
            <a:pPr marL="800100" lvl="1" indent="-342900" algn="l">
              <a:buFont typeface="Arial"/>
              <a:buChar char="•"/>
              <a:defRPr/>
            </a:pPr>
            <a:r>
              <a:rPr lang="en-US" sz="1600">
                <a:solidFill>
                  <a:prstClr val="black"/>
                </a:solidFill>
                <a:ea typeface="Calibri"/>
                <a:cs typeface="Calibri"/>
              </a:rPr>
              <a:t>Nottingham School of Art &amp; Design (A&amp;D) </a:t>
            </a:r>
          </a:p>
          <a:p>
            <a:pPr marL="800100" lvl="1" indent="-342900" algn="l">
              <a:buFont typeface="Arial"/>
              <a:buChar char="•"/>
              <a:defRPr/>
            </a:pPr>
            <a:r>
              <a:rPr lang="en-US" sz="1600">
                <a:solidFill>
                  <a:prstClr val="black"/>
                </a:solidFill>
                <a:ea typeface="Calibri"/>
                <a:cs typeface="Calibri"/>
              </a:rPr>
              <a:t>Science &amp; Technology (SST) </a:t>
            </a:r>
          </a:p>
          <a:p>
            <a:pPr marL="800100" lvl="1" indent="-342900" algn="l">
              <a:buFont typeface="Arial"/>
              <a:buChar char="•"/>
              <a:defRPr/>
            </a:pPr>
            <a:r>
              <a:rPr lang="en-US" sz="1600">
                <a:solidFill>
                  <a:prstClr val="black"/>
                </a:solidFill>
                <a:ea typeface="Calibri"/>
                <a:cs typeface="Calibri"/>
              </a:rPr>
              <a:t>School of Social Sciences (S3)</a:t>
            </a:r>
          </a:p>
          <a:p>
            <a:pPr marL="800100" lvl="1" indent="-342900" algn="l">
              <a:buFont typeface="Arial"/>
              <a:buChar char="•"/>
              <a:defRPr/>
            </a:pPr>
            <a:r>
              <a:rPr lang="en-US" sz="1600">
                <a:solidFill>
                  <a:prstClr val="black"/>
                </a:solidFill>
                <a:ea typeface="Calibri"/>
                <a:cs typeface="Calibri"/>
              </a:rPr>
              <a:t>Brackenhurst</a:t>
            </a:r>
          </a:p>
          <a:p>
            <a:pPr indent="-342900" algn="l">
              <a:defRPr/>
            </a:pPr>
            <a:r>
              <a:rPr lang="en-US" sz="1600">
                <a:solidFill>
                  <a:prstClr val="black"/>
                </a:solidFill>
                <a:ea typeface="Calibri"/>
                <a:cs typeface="Calibri"/>
              </a:rPr>
              <a:t>Broaden the Job Description of the Brackenhurst School Officers to cover the wider campus experience, replacing the Brackenhurst Officer</a:t>
            </a:r>
          </a:p>
          <a:p>
            <a:pPr indent="-342900" algn="l">
              <a:defRPr/>
            </a:pPr>
            <a:r>
              <a:rPr lang="en-US" sz="1600" b="1">
                <a:solidFill>
                  <a:prstClr val="black"/>
                </a:solidFill>
                <a:ea typeface="Calibri"/>
                <a:cs typeface="Calibri"/>
              </a:rPr>
              <a:t>Part 3: Introduce part time paid officers on our satellite campuses</a:t>
            </a:r>
            <a:endParaRPr lang="en-US" sz="1600">
              <a:solidFill>
                <a:prstClr val="black"/>
              </a:solidFill>
              <a:ea typeface="Calibri"/>
              <a:cs typeface="Calibri"/>
            </a:endParaRPr>
          </a:p>
          <a:p>
            <a:pPr marL="857250" lvl="2" indent="-285750" algn="l">
              <a:buFont typeface="Arial,Sans-Serif"/>
              <a:buChar char="•"/>
              <a:defRPr/>
            </a:pPr>
            <a:r>
              <a:rPr lang="en-US" sz="1600">
                <a:solidFill>
                  <a:prstClr val="black"/>
                </a:solidFill>
                <a:ea typeface="Calibri"/>
                <a:cs typeface="Calibri"/>
              </a:rPr>
              <a:t>Mansfield</a:t>
            </a:r>
          </a:p>
          <a:p>
            <a:pPr marL="857250" lvl="2" indent="-285750" algn="l">
              <a:buFont typeface="Arial,Sans-Serif"/>
              <a:buChar char="•"/>
              <a:defRPr/>
            </a:pPr>
            <a:r>
              <a:rPr lang="en-US" sz="1600">
                <a:solidFill>
                  <a:prstClr val="black"/>
                </a:solidFill>
                <a:ea typeface="Calibri"/>
                <a:cs typeface="Calibri"/>
              </a:rPr>
              <a:t>NTU London</a:t>
            </a:r>
            <a:endParaRPr lang="en-US">
              <a:solidFill>
                <a:prstClr val="black"/>
              </a:solidFill>
            </a:endParaRPr>
          </a:p>
          <a:p>
            <a:pPr indent="-342900" algn="l">
              <a:defRPr/>
            </a:pPr>
            <a:endParaRPr lang="en-US" sz="1600" b="1">
              <a:solidFill>
                <a:prstClr val="black"/>
              </a:solidFill>
              <a:ea typeface="Calibri"/>
              <a:cs typeface="Calibri"/>
            </a:endParaRPr>
          </a:p>
          <a:p>
            <a:pPr algn="just">
              <a:lnSpc>
                <a:spcPct val="100000"/>
              </a:lnSpc>
              <a:spcBef>
                <a:spcPts val="0"/>
              </a:spcBef>
              <a:defRPr/>
            </a:pPr>
            <a:endParaRPr lang="en-US">
              <a:solidFill>
                <a:prstClr val="black"/>
              </a:solidFill>
              <a:ea typeface="Calibri"/>
              <a:cs typeface="Calibri"/>
            </a:endParaRPr>
          </a:p>
          <a:p>
            <a:pPr algn="just">
              <a:lnSpc>
                <a:spcPct val="100000"/>
              </a:lnSpc>
              <a:spcBef>
                <a:spcPts val="0"/>
              </a:spcBef>
              <a:defRPr/>
            </a:pPr>
            <a:endParaRPr lang="en-US" sz="2000">
              <a:solidFill>
                <a:prstClr val="black"/>
              </a:solidFill>
              <a:ea typeface="Calibri"/>
              <a:cs typeface="Calibri"/>
            </a:endParaRPr>
          </a:p>
          <a:p>
            <a:pPr algn="l">
              <a:defRPr/>
            </a:pPr>
            <a:endParaRPr lang="en-US" sz="1800">
              <a:solidFill>
                <a:prstClr val="black"/>
              </a:solidFill>
              <a:ea typeface="Calibri"/>
              <a:cs typeface="Calibri"/>
            </a:endParaRPr>
          </a:p>
          <a:p>
            <a:pPr algn="just">
              <a:lnSpc>
                <a:spcPct val="100000"/>
              </a:lnSpc>
              <a:spcBef>
                <a:spcPts val="0"/>
              </a:spcBef>
              <a:defRPr/>
            </a:pPr>
            <a:endParaRPr lang="en-US" sz="2000">
              <a:solidFill>
                <a:prstClr val="black"/>
              </a:solidFill>
              <a:ea typeface="Calibri"/>
              <a:cs typeface="Calibri"/>
            </a:endParaRPr>
          </a:p>
          <a:p>
            <a:pPr algn="just">
              <a:lnSpc>
                <a:spcPct val="100000"/>
              </a:lnSpc>
              <a:spcBef>
                <a:spcPts val="0"/>
              </a:spcBef>
              <a:defRPr/>
            </a:pPr>
            <a:endParaRPr lang="en-US" sz="2000">
              <a:solidFill>
                <a:prstClr val="black"/>
              </a:solidFill>
              <a:ea typeface="Calibri"/>
              <a:cs typeface="Calibri"/>
            </a:endParaRPr>
          </a:p>
          <a:p>
            <a:pPr algn="just">
              <a:lnSpc>
                <a:spcPct val="100000"/>
              </a:lnSpc>
              <a:spcBef>
                <a:spcPts val="0"/>
              </a:spcBef>
              <a:defRPr/>
            </a:pPr>
            <a:endParaRPr lang="en-US" sz="2000">
              <a:solidFill>
                <a:prstClr val="black"/>
              </a:solidFill>
              <a:ea typeface="Calibri"/>
              <a:cs typeface="Calibri"/>
            </a:endParaRPr>
          </a:p>
          <a:p>
            <a:pPr algn="just">
              <a:lnSpc>
                <a:spcPct val="100000"/>
              </a:lnSpc>
              <a:spcBef>
                <a:spcPts val="0"/>
              </a:spcBef>
              <a:defRPr/>
            </a:pPr>
            <a:endParaRPr lang="en-US" sz="2000">
              <a:solidFill>
                <a:prstClr val="black"/>
              </a:solidFill>
              <a:ea typeface="Calibri"/>
              <a:cs typeface="Calibri"/>
            </a:endParaRPr>
          </a:p>
        </p:txBody>
      </p:sp>
    </p:spTree>
    <p:extLst>
      <p:ext uri="{BB962C8B-B14F-4D97-AF65-F5344CB8AC3E}">
        <p14:creationId xmlns:p14="http://schemas.microsoft.com/office/powerpoint/2010/main" val="306677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00F9A3A-4F54-45E8-E03D-E49B78333FE4}"/>
            </a:ext>
          </a:extLst>
        </p:cNvPr>
        <p:cNvGrpSpPr/>
        <p:nvPr/>
      </p:nvGrpSpPr>
      <p:grpSpPr>
        <a:xfrm>
          <a:off x="0" y="0"/>
          <a:ext cx="0" cy="0"/>
          <a:chOff x="0" y="0"/>
          <a:chExt cx="0" cy="0"/>
        </a:xfrm>
      </p:grpSpPr>
      <p:pic>
        <p:nvPicPr>
          <p:cNvPr id="2" name="Online Media 1" title="Make A Change">
            <a:hlinkClick r:id="" action="ppaction://noaction"/>
            <a:extLst>
              <a:ext uri="{FF2B5EF4-FFF2-40B4-BE49-F238E27FC236}">
                <a16:creationId xmlns:a16="http://schemas.microsoft.com/office/drawing/2014/main" id="{38AD7B1C-C160-FCFA-46C6-D7AFF02A8C14}"/>
              </a:ext>
            </a:extLst>
          </p:cNvPr>
          <p:cNvPicPr>
            <a:picLocks noRot="1" noChangeAspect="1"/>
          </p:cNvPicPr>
          <p:nvPr>
            <a:videoFile r:link="rId1"/>
          </p:nvPr>
        </p:nvPicPr>
        <p:blipFill>
          <a:blip r:embed="rId4"/>
          <a:stretch>
            <a:fillRect/>
          </a:stretch>
        </p:blipFill>
        <p:spPr>
          <a:xfrm>
            <a:off x="2024888" y="1136559"/>
            <a:ext cx="8218937" cy="4638543"/>
          </a:xfrm>
          <a:prstGeom prst="rect">
            <a:avLst/>
          </a:prstGeom>
        </p:spPr>
      </p:pic>
    </p:spTree>
    <p:extLst>
      <p:ext uri="{BB962C8B-B14F-4D97-AF65-F5344CB8AC3E}">
        <p14:creationId xmlns:p14="http://schemas.microsoft.com/office/powerpoint/2010/main" val="4047340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BB13AF7-E337-4435-17FE-97EFD74D8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7EA394-85F6-1163-D438-17A1D46CBD5F}"/>
              </a:ext>
            </a:extLst>
          </p:cNvPr>
          <p:cNvSpPr txBox="1">
            <a:spLocks/>
          </p:cNvSpPr>
          <p:nvPr/>
        </p:nvSpPr>
        <p:spPr>
          <a:xfrm>
            <a:off x="584200" y="588475"/>
            <a:ext cx="10515600" cy="672601"/>
          </a:xfrm>
          <a:prstGeom prst="rect">
            <a:avLst/>
          </a:prstGeom>
        </p:spPr>
        <p:txBody>
          <a:bodyPr vert="horz" lIns="91440" tIns="45720" rIns="91440" bIns="45720" rtlCol="0" anchor="b">
            <a:normAutofit lnSpcReduction="1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4400" b="1">
                <a:solidFill>
                  <a:prstClr val="black"/>
                </a:solidFill>
                <a:latin typeface="Verdana"/>
                <a:ea typeface="Verdana"/>
              </a:rPr>
              <a:t>Make a Change</a:t>
            </a:r>
            <a:endParaRPr lang="en-US">
              <a:solidFill>
                <a:prstClr val="black"/>
              </a:solidFill>
            </a:endParaRPr>
          </a:p>
        </p:txBody>
      </p:sp>
      <p:pic>
        <p:nvPicPr>
          <p:cNvPr id="3" name="Picture 2" descr="A qr code on a white background&#10;&#10;AI-generated content may be incorrect.">
            <a:extLst>
              <a:ext uri="{FF2B5EF4-FFF2-40B4-BE49-F238E27FC236}">
                <a16:creationId xmlns:a16="http://schemas.microsoft.com/office/drawing/2014/main" id="{82005380-416C-F0A6-EAEA-8D3C74BDA6A0}"/>
              </a:ext>
            </a:extLst>
          </p:cNvPr>
          <p:cNvPicPr>
            <a:picLocks noChangeAspect="1"/>
          </p:cNvPicPr>
          <p:nvPr/>
        </p:nvPicPr>
        <p:blipFill>
          <a:blip r:embed="rId3"/>
          <a:stretch>
            <a:fillRect/>
          </a:stretch>
        </p:blipFill>
        <p:spPr>
          <a:xfrm>
            <a:off x="3833880" y="1561832"/>
            <a:ext cx="4524240" cy="4556437"/>
          </a:xfrm>
          <a:prstGeom prst="rect">
            <a:avLst/>
          </a:prstGeom>
        </p:spPr>
      </p:pic>
    </p:spTree>
    <p:extLst>
      <p:ext uri="{BB962C8B-B14F-4D97-AF65-F5344CB8AC3E}">
        <p14:creationId xmlns:p14="http://schemas.microsoft.com/office/powerpoint/2010/main" val="2844848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07C9C6-99C7-19B3-E173-9BFB88497A2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E39B6CD-4A4E-6B27-2AB5-ABC966327138}"/>
              </a:ext>
            </a:extLst>
          </p:cNvPr>
          <p:cNvSpPr txBox="1">
            <a:spLocks/>
          </p:cNvSpPr>
          <p:nvPr/>
        </p:nvSpPr>
        <p:spPr>
          <a:xfrm>
            <a:off x="833581" y="1031820"/>
            <a:ext cx="10515600" cy="672601"/>
          </a:xfrm>
          <a:prstGeom prst="rect">
            <a:avLst/>
          </a:prstGeom>
        </p:spPr>
        <p:txBody>
          <a:bodyPr vert="horz" lIns="91440" tIns="45720" rIns="91440" bIns="45720" rtlCol="0" anchor="b">
            <a:normAutofit fontScale="70000" lnSpcReduction="2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4400" b="1">
                <a:solidFill>
                  <a:prstClr val="black"/>
                </a:solidFill>
                <a:latin typeface="Verdana"/>
                <a:ea typeface="Verdana"/>
              </a:rPr>
              <a:t>What is the Biggest Concern for you this year?</a:t>
            </a:r>
            <a:endParaRPr lang="en-US">
              <a:solidFill>
                <a:prstClr val="black"/>
              </a:solidFill>
            </a:endParaRPr>
          </a:p>
        </p:txBody>
      </p:sp>
      <p:pic>
        <p:nvPicPr>
          <p:cNvPr id="5" name="Picture 4" descr="A qr code on a blue background&#10;&#10;AI-generated content may be incorrect.">
            <a:extLst>
              <a:ext uri="{FF2B5EF4-FFF2-40B4-BE49-F238E27FC236}">
                <a16:creationId xmlns:a16="http://schemas.microsoft.com/office/drawing/2014/main" id="{3B7F5EF9-1BF9-3224-5122-E5A5C7D0FEDB}"/>
              </a:ext>
            </a:extLst>
          </p:cNvPr>
          <p:cNvPicPr>
            <a:picLocks noChangeAspect="1"/>
          </p:cNvPicPr>
          <p:nvPr/>
        </p:nvPicPr>
        <p:blipFill>
          <a:blip r:embed="rId3"/>
          <a:stretch>
            <a:fillRect/>
          </a:stretch>
        </p:blipFill>
        <p:spPr>
          <a:xfrm>
            <a:off x="3926202" y="1910170"/>
            <a:ext cx="4326717" cy="4326717"/>
          </a:xfrm>
          <a:prstGeom prst="rect">
            <a:avLst/>
          </a:prstGeom>
        </p:spPr>
      </p:pic>
    </p:spTree>
    <p:extLst>
      <p:ext uri="{BB962C8B-B14F-4D97-AF65-F5344CB8AC3E}">
        <p14:creationId xmlns:p14="http://schemas.microsoft.com/office/powerpoint/2010/main" val="64599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46CFD4F-FB6F-6B3F-9347-B88AB4D36A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3E42C-0871-CC80-E2C4-9DA73894FF1B}"/>
              </a:ext>
            </a:extLst>
          </p:cNvPr>
          <p:cNvSpPr txBox="1">
            <a:spLocks/>
          </p:cNvSpPr>
          <p:nvPr/>
        </p:nvSpPr>
        <p:spPr>
          <a:xfrm>
            <a:off x="584200" y="1371940"/>
            <a:ext cx="10515600" cy="672601"/>
          </a:xfrm>
          <a:prstGeom prst="rect">
            <a:avLst/>
          </a:prstGeom>
        </p:spPr>
        <p:txBody>
          <a:bodyPr vert="horz" lIns="91440" tIns="45720" rIns="91440" bIns="45720" rtlCol="0" anchor="b">
            <a:normAutofit lnSpcReduction="1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prstClr val="black"/>
                </a:solidFill>
                <a:effectLst/>
                <a:uLnTx/>
                <a:uFillTx/>
                <a:latin typeface="Verdana"/>
                <a:ea typeface="Verdana"/>
                <a:cs typeface="+mj-cs"/>
              </a:rPr>
              <a:t>Apologies</a:t>
            </a:r>
            <a:endParaRPr kumimoji="0" lang="en-US" sz="4400" b="1" i="0" u="none" strike="noStrike" kern="1200" cap="none" spc="0" normalizeH="0" baseline="0" noProof="0">
              <a:ln>
                <a:noFill/>
              </a:ln>
              <a:solidFill>
                <a:prstClr val="black"/>
              </a:solidFill>
              <a:effectLst/>
              <a:uLnTx/>
              <a:uFillTx/>
              <a:latin typeface="Verdana"/>
              <a:ea typeface="Verdana"/>
              <a:cs typeface="+mj-cs"/>
            </a:endParaRPr>
          </a:p>
        </p:txBody>
      </p:sp>
    </p:spTree>
    <p:extLst>
      <p:ext uri="{BB962C8B-B14F-4D97-AF65-F5344CB8AC3E}">
        <p14:creationId xmlns:p14="http://schemas.microsoft.com/office/powerpoint/2010/main" val="3114189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04CB4DF-DDA6-B012-B437-727AAD04C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3E42C-0871-CC80-E2C4-9DA73894FF1B}"/>
              </a:ext>
            </a:extLst>
          </p:cNvPr>
          <p:cNvSpPr txBox="1">
            <a:spLocks/>
          </p:cNvSpPr>
          <p:nvPr/>
        </p:nvSpPr>
        <p:spPr>
          <a:xfrm>
            <a:off x="584200" y="588475"/>
            <a:ext cx="10515600" cy="672601"/>
          </a:xfrm>
          <a:prstGeom prst="rect">
            <a:avLst/>
          </a:prstGeom>
        </p:spPr>
        <p:txBody>
          <a:bodyPr vert="horz" lIns="91440" tIns="45720" rIns="91440" bIns="45720" rtlCol="0" anchor="b">
            <a:normAutofit lnSpcReduction="1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prstClr val="black"/>
                </a:solidFill>
                <a:effectLst/>
                <a:uLnTx/>
                <a:uFillTx/>
                <a:latin typeface="Verdana"/>
                <a:ea typeface="Verdana"/>
                <a:cs typeface="+mj-cs"/>
              </a:rPr>
              <a:t>Staff Protocols</a:t>
            </a:r>
            <a:endParaRPr kumimoji="0" lang="en-US" sz="4400" b="1" i="0" u="none" strike="noStrike" kern="1200" cap="none" spc="0" normalizeH="0" baseline="0" noProof="0">
              <a:ln>
                <a:noFill/>
              </a:ln>
              <a:solidFill>
                <a:prstClr val="black"/>
              </a:solidFill>
              <a:effectLst/>
              <a:uLnTx/>
              <a:uFillTx/>
              <a:latin typeface="Verdana"/>
              <a:ea typeface="Verdana"/>
              <a:cs typeface="+mj-cs"/>
            </a:endParaRPr>
          </a:p>
        </p:txBody>
      </p:sp>
      <p:sp>
        <p:nvSpPr>
          <p:cNvPr id="4" name="Content Placeholder 2">
            <a:extLst>
              <a:ext uri="{FF2B5EF4-FFF2-40B4-BE49-F238E27FC236}">
                <a16:creationId xmlns:a16="http://schemas.microsoft.com/office/drawing/2014/main" id="{4B72A279-2B84-C61B-075E-1D7E40BA54B3}"/>
              </a:ext>
            </a:extLst>
          </p:cNvPr>
          <p:cNvSpPr txBox="1">
            <a:spLocks/>
          </p:cNvSpPr>
          <p:nvPr/>
        </p:nvSpPr>
        <p:spPr>
          <a:xfrm>
            <a:off x="465555" y="1440857"/>
            <a:ext cx="11325952" cy="4684824"/>
          </a:xfrm>
          <a:prstGeom prst="rect">
            <a:avLst/>
          </a:prstGeom>
        </p:spPr>
        <p:txBody>
          <a:bodyPr vert="horz" lIns="91440" tIns="45720" rIns="91440" bIns="45720" rtlCol="0" anchor="t">
            <a:normAutofit/>
          </a:bodyPr>
          <a:lstStyle>
            <a:defPPr>
              <a:defRPr lang="zh-HK"/>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00000"/>
              </a:lnSpc>
              <a:spcBef>
                <a:spcPts val="0"/>
              </a:spcBef>
              <a:buFontTx/>
              <a:buChar char="-"/>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Members should note that reference </a:t>
            </a:r>
            <a:r>
              <a:rPr lang="en-US">
                <a:solidFill>
                  <a:prstClr val="black"/>
                </a:solidFill>
                <a:latin typeface="Calibri" panose="020F0502020204030204"/>
              </a:rPr>
              <a:t>should not be</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made to any member of NTU or NTSU staff, as they do not have right to reply.</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indent="-285750" algn="just">
              <a:lnSpc>
                <a:spcPct val="100000"/>
              </a:lnSpc>
              <a:spcBef>
                <a:spcPts val="0"/>
              </a:spcBef>
              <a:buFontTx/>
              <a:buChar char="-"/>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This applies in all reports </a:t>
            </a:r>
            <a:r>
              <a:rPr lang="en-US">
                <a:solidFill>
                  <a:prstClr val="black"/>
                </a:solidFill>
                <a:latin typeface="Calibri" panose="020F0502020204030204"/>
              </a:rPr>
              <a:t>and the</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conversation in the meeting.</a:t>
            </a:r>
            <a:endParaRPr lang="en-US" sz="2400" b="0" i="0" u="none" strike="noStrike" kern="1200" cap="none" spc="0" normalizeH="0" baseline="0" noProof="0">
              <a:ln>
                <a:noFill/>
              </a:ln>
              <a:solidFill>
                <a:prstClr val="black"/>
              </a:solidFill>
              <a:effectLst/>
              <a:uLnTx/>
              <a:uFillTx/>
              <a:latin typeface="Calibri" panose="020F0502020204030204"/>
              <a:cs typeface="Calibri"/>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285750" indent="-285750" algn="just">
              <a:lnSpc>
                <a:spcPct val="100000"/>
              </a:lnSpc>
              <a:spcBef>
                <a:spcPts val="0"/>
              </a:spcBef>
              <a:buFontTx/>
              <a:buChar char="-"/>
              <a:defRPr/>
            </a:pPr>
            <a:r>
              <a:rPr lang="en-US">
                <a:solidFill>
                  <a:prstClr val="black"/>
                </a:solidFill>
                <a:latin typeface="Calibri" panose="020F0502020204030204"/>
                <a:ea typeface="Calibri" panose="020F0502020204030204"/>
                <a:cs typeface="Calibri" panose="020F0502020204030204"/>
              </a:rPr>
              <a:t>Staff in attendance are here at the invitation of the President in a support capacity.</a:t>
            </a:r>
            <a:endParaRPr lang="en-US" sz="2400" b="0" i="0" u="none" strike="noStrike" kern="1200" cap="none" spc="0" normalizeH="0" baseline="0" noProof="0" err="1">
              <a:ln>
                <a:noFill/>
              </a:ln>
              <a:solidFill>
                <a:prstClr val="black"/>
              </a:solidFill>
              <a:effectLst/>
              <a:uLnTx/>
              <a:uFillTx/>
              <a:latin typeface="Calibri" panose="020F0502020204030204"/>
              <a:ea typeface="Calibri" panose="020F0502020204030204"/>
              <a:cs typeface="Calibri" panose="020F0502020204030204"/>
            </a:endParaRPr>
          </a:p>
          <a:p>
            <a:pPr marL="285750" indent="-285750" algn="just">
              <a:lnSpc>
                <a:spcPct val="100000"/>
              </a:lnSpc>
              <a:spcBef>
                <a:spcPts val="0"/>
              </a:spcBef>
              <a:buFontTx/>
              <a:buChar char="-"/>
              <a:defRPr/>
            </a:pPr>
            <a:endParaRPr lang="en-US">
              <a:solidFill>
                <a:prstClr val="black"/>
              </a:solidFill>
              <a:latin typeface="Calibri" panose="020F0502020204030204"/>
              <a:ea typeface="Calibri" panose="020F0502020204030204"/>
              <a:cs typeface="Calibri" panose="020F0502020204030204"/>
            </a:endParaRPr>
          </a:p>
          <a:p>
            <a:pPr marL="285750" indent="-285750" algn="just">
              <a:lnSpc>
                <a:spcPct val="100000"/>
              </a:lnSpc>
              <a:spcBef>
                <a:spcPts val="0"/>
              </a:spcBef>
              <a:buFontTx/>
              <a:buChar char="-"/>
              <a:defRPr/>
            </a:pPr>
            <a:r>
              <a:rPr lang="en-US">
                <a:solidFill>
                  <a:prstClr val="black"/>
                </a:solidFill>
                <a:latin typeface="Calibri" panose="020F0502020204030204"/>
                <a:ea typeface="Calibri" panose="020F0502020204030204"/>
                <a:cs typeface="Calibri" panose="020F0502020204030204"/>
              </a:rPr>
              <a:t>Any information they provide will be factual only, and they will not participate in any vote.</a:t>
            </a:r>
          </a:p>
          <a:p>
            <a:pPr algn="just">
              <a:lnSpc>
                <a:spcPct val="100000"/>
              </a:lnSpc>
              <a:spcBef>
                <a:spcPts val="0"/>
              </a:spcBef>
              <a:defRPr/>
            </a:pPr>
            <a:endParaRPr lang="en-US">
              <a:solidFill>
                <a:prstClr val="black"/>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3168022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8DE7BEA-D5E3-4CFE-E676-F878799FE90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D93E42C-0871-CC80-E2C4-9DA73894FF1B}"/>
              </a:ext>
            </a:extLst>
          </p:cNvPr>
          <p:cNvSpPr txBox="1">
            <a:spLocks/>
          </p:cNvSpPr>
          <p:nvPr/>
        </p:nvSpPr>
        <p:spPr>
          <a:xfrm>
            <a:off x="401749" y="1275348"/>
            <a:ext cx="10515600" cy="586742"/>
          </a:xfrm>
          <a:prstGeom prst="rect">
            <a:avLst/>
          </a:prstGeom>
        </p:spPr>
        <p:txBody>
          <a:bodyPr vert="horz" lIns="91440" tIns="45720" rIns="91440" bIns="45720" rtlCol="0" anchor="b">
            <a:normAutofit fontScale="92500" lnSpcReduction="2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prstClr val="black"/>
                </a:solidFill>
                <a:effectLst/>
                <a:uLnTx/>
                <a:uFillTx/>
                <a:latin typeface="Verdana"/>
                <a:ea typeface="Verdana"/>
                <a:cs typeface="+mj-cs"/>
              </a:rPr>
              <a:t>Agenda</a:t>
            </a:r>
            <a:endParaRPr kumimoji="0" lang="en-US" sz="4400" b="1" i="0" u="none" strike="noStrike" kern="1200" cap="none" spc="0" normalizeH="0" baseline="0" noProof="0">
              <a:ln>
                <a:noFill/>
              </a:ln>
              <a:solidFill>
                <a:prstClr val="black"/>
              </a:solidFill>
              <a:effectLst/>
              <a:uLnTx/>
              <a:uFillTx/>
              <a:latin typeface="Verdana"/>
              <a:ea typeface="Verdana"/>
              <a:cs typeface="+mj-cs"/>
            </a:endParaRPr>
          </a:p>
        </p:txBody>
      </p:sp>
      <p:sp>
        <p:nvSpPr>
          <p:cNvPr id="4" name="Content Placeholder 2">
            <a:extLst>
              <a:ext uri="{FF2B5EF4-FFF2-40B4-BE49-F238E27FC236}">
                <a16:creationId xmlns:a16="http://schemas.microsoft.com/office/drawing/2014/main" id="{4B72A279-2B84-C61B-075E-1D7E40BA54B3}"/>
              </a:ext>
            </a:extLst>
          </p:cNvPr>
          <p:cNvSpPr txBox="1">
            <a:spLocks/>
          </p:cNvSpPr>
          <p:nvPr/>
        </p:nvSpPr>
        <p:spPr>
          <a:xfrm>
            <a:off x="283104" y="2127730"/>
            <a:ext cx="11325952" cy="4073078"/>
          </a:xfrm>
          <a:prstGeom prst="rect">
            <a:avLst/>
          </a:prstGeom>
        </p:spPr>
        <p:txBody>
          <a:bodyPr vert="horz" lIns="91440" tIns="45720" rIns="91440" bIns="45720" rtlCol="0" anchor="t">
            <a:normAutofit lnSpcReduction="10000"/>
          </a:bodyPr>
          <a:lstStyle>
            <a:defPPr>
              <a:defRPr lang="zh-HK"/>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0"/>
              </a:spcBef>
              <a:spcAft>
                <a:spcPts val="0"/>
              </a:spcAft>
              <a:buClrTx/>
              <a:buSzTx/>
              <a:buFont typeface="Calibri"/>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Apologies</a:t>
            </a:r>
            <a:endParaRPr lang="en-US">
              <a:solidFill>
                <a:prstClr val="black"/>
              </a:solidFil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Calibri"/>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Agenda</a:t>
            </a:r>
            <a:endParaRPr lang="en-US" sz="2400" b="0" i="0" u="none" strike="noStrike" kern="1200" cap="none" spc="0" normalizeH="0" baseline="0" noProof="0">
              <a:ln>
                <a:noFill/>
              </a:ln>
              <a:solidFill>
                <a:prstClr val="black"/>
              </a:solidFill>
              <a:effectLst/>
              <a:uLnTx/>
              <a:uFillTx/>
              <a:latin typeface="Calibri" panose="020F0502020204030204"/>
              <a:cs typeface="Calibri"/>
            </a:endParaRPr>
          </a:p>
          <a:p>
            <a:pPr marL="285750" marR="0" lvl="0" indent="-285750" algn="just" defTabSz="914400" rtl="0" eaLnBrk="1" fontAlgn="auto" latinLnBrk="0" hangingPunct="1">
              <a:lnSpc>
                <a:spcPct val="100000"/>
              </a:lnSpc>
              <a:spcBef>
                <a:spcPts val="0"/>
              </a:spcBef>
              <a:spcAft>
                <a:spcPts val="0"/>
              </a:spcAft>
              <a:buClrTx/>
              <a:buSzTx/>
              <a:buFont typeface="Calibri"/>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Staff Protocols</a:t>
            </a:r>
            <a:endParaRPr lang="en-US" sz="2400" b="0" i="0" u="none" strike="noStrike" kern="1200" cap="none" spc="0" normalizeH="0" baseline="0" noProof="0">
              <a:ln>
                <a:noFill/>
              </a:ln>
              <a:solidFill>
                <a:prstClr val="black"/>
              </a:solidFill>
              <a:effectLst/>
              <a:uLnTx/>
              <a:uFillTx/>
              <a:latin typeface="Calibri" panose="020F0502020204030204"/>
              <a:cs typeface="Calibri"/>
            </a:endParaRPr>
          </a:p>
          <a:p>
            <a:pPr marL="285750" marR="0" lvl="0" indent="-285750" algn="just" defTabSz="914400" rtl="0" eaLnBrk="1" fontAlgn="auto" latinLnBrk="0" hangingPunct="1">
              <a:lnSpc>
                <a:spcPct val="100000"/>
              </a:lnSpc>
              <a:spcBef>
                <a:spcPts val="0"/>
              </a:spcBef>
              <a:spcAft>
                <a:spcPts val="0"/>
              </a:spcAft>
              <a:buClrTx/>
              <a:buSzTx/>
              <a:buFont typeface="Calibri"/>
              <a:buChar char="-"/>
              <a:tabLst/>
              <a:defRPr/>
            </a:pPr>
            <a:r>
              <a:rPr lang="en-US">
                <a:solidFill>
                  <a:prstClr val="black"/>
                </a:solidFill>
                <a:latin typeface="Calibri" panose="020F0502020204030204"/>
              </a:rPr>
              <a:t>Minutes</a:t>
            </a:r>
            <a:endParaRPr lang="en-US">
              <a:solidFill>
                <a:prstClr val="black"/>
              </a:solidFill>
              <a:latin typeface="Calibri" panose="020F0502020204030204"/>
              <a:cs typeface="Calibri"/>
            </a:endParaRPr>
          </a:p>
          <a:p>
            <a:pPr marL="285750" indent="-285750" algn="just">
              <a:lnSpc>
                <a:spcPct val="100000"/>
              </a:lnSpc>
              <a:spcBef>
                <a:spcPts val="0"/>
              </a:spcBef>
              <a:buFont typeface="Calibri"/>
              <a:buChar char="-"/>
              <a:defRPr/>
            </a:pPr>
            <a:r>
              <a:rPr lang="en-US">
                <a:solidFill>
                  <a:prstClr val="black"/>
                </a:solidFill>
                <a:latin typeface="Calibri" panose="020F0502020204030204"/>
                <a:cs typeface="Calibri"/>
              </a:rPr>
              <a:t>Reports</a:t>
            </a:r>
            <a:endParaRPr lang="en-US">
              <a:solidFill>
                <a:prstClr val="black"/>
              </a:solidFill>
              <a:latin typeface="Calibri" panose="020F0502020204030204"/>
              <a:ea typeface="Calibri" panose="020F0502020204030204"/>
              <a:cs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 typeface="Calibri"/>
              <a:buChar char="-"/>
              <a:tabLst/>
              <a:defRPr/>
            </a:pPr>
            <a:r>
              <a:rPr lang="en-US">
                <a:solidFill>
                  <a:prstClr val="black"/>
                </a:solidFill>
                <a:latin typeface="Calibri" panose="020F0502020204030204"/>
              </a:rPr>
              <a:t>NTSU Impact Report </a:t>
            </a:r>
            <a:endParaRPr lang="en-US">
              <a:solidFill>
                <a:prstClr val="black"/>
              </a:solidFill>
              <a:latin typeface="Calibri" panose="020F0502020204030204"/>
              <a:cs typeface="Calibri"/>
            </a:endParaRPr>
          </a:p>
          <a:p>
            <a:pPr marL="285750" marR="0" lvl="0" indent="-285750" algn="just" defTabSz="914400" rtl="0" eaLnBrk="1" fontAlgn="auto" latinLnBrk="0" hangingPunct="1">
              <a:lnSpc>
                <a:spcPct val="100000"/>
              </a:lnSpc>
              <a:spcBef>
                <a:spcPts val="0"/>
              </a:spcBef>
              <a:spcAft>
                <a:spcPts val="0"/>
              </a:spcAft>
              <a:buClrTx/>
              <a:buSzTx/>
              <a:buFont typeface="Calibri"/>
              <a:buChar char="-"/>
              <a:tabLst/>
              <a:defRPr/>
            </a:pPr>
            <a:r>
              <a:rPr lang="en-US">
                <a:solidFill>
                  <a:prstClr val="black"/>
                </a:solidFill>
                <a:latin typeface="Calibri" panose="020F0502020204030204"/>
              </a:rPr>
              <a:t>Finances</a:t>
            </a:r>
            <a:endParaRPr lang="en-US">
              <a:solidFill>
                <a:prstClr val="black"/>
              </a:solidFill>
              <a:latin typeface="Calibri" panose="020F0502020204030204"/>
              <a:cs typeface="Calibri"/>
            </a:endParaRPr>
          </a:p>
          <a:p>
            <a:pPr marL="285750" marR="0" lvl="0" indent="-285750" algn="just" defTabSz="914400" rtl="0" eaLnBrk="1" fontAlgn="auto" latinLnBrk="0" hangingPunct="1">
              <a:lnSpc>
                <a:spcPct val="100000"/>
              </a:lnSpc>
              <a:spcBef>
                <a:spcPts val="0"/>
              </a:spcBef>
              <a:spcAft>
                <a:spcPts val="0"/>
              </a:spcAft>
              <a:buClrTx/>
              <a:buSzTx/>
              <a:buFont typeface="Calibri"/>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Affiliation</a:t>
            </a:r>
            <a:endParaRPr lang="en-US" sz="2400" b="0" i="0" u="none" strike="noStrike" kern="1200" cap="none" spc="0" normalizeH="0" baseline="0" noProof="0">
              <a:ln>
                <a:noFill/>
              </a:ln>
              <a:solidFill>
                <a:prstClr val="black"/>
              </a:solidFill>
              <a:effectLst/>
              <a:uLnTx/>
              <a:uFillTx/>
              <a:latin typeface="Calibri" panose="020F0502020204030204"/>
              <a:cs typeface="Calibri"/>
            </a:endParaRPr>
          </a:p>
          <a:p>
            <a:pPr marL="285750" indent="-285750" algn="just">
              <a:lnSpc>
                <a:spcPct val="100000"/>
              </a:lnSpc>
              <a:spcBef>
                <a:spcPts val="0"/>
              </a:spcBef>
              <a:buFont typeface="Calibri"/>
              <a:buChar char="-"/>
              <a:defRPr/>
            </a:pPr>
            <a:r>
              <a:rPr lang="en-US">
                <a:solidFill>
                  <a:prstClr val="black"/>
                </a:solidFill>
                <a:latin typeface="Calibri" panose="020F0502020204030204"/>
                <a:cs typeface="Calibri"/>
              </a:rPr>
              <a:t>NTSU Officer Review</a:t>
            </a:r>
            <a:endParaRPr lang="en-US">
              <a:solidFill>
                <a:prstClr val="black"/>
              </a:solidFill>
              <a:latin typeface="Calibri" panose="020F0502020204030204"/>
              <a:ea typeface="Calibri"/>
              <a:cs typeface="Calibri"/>
            </a:endParaRPr>
          </a:p>
          <a:p>
            <a:pPr marL="285750" marR="0" lvl="0" indent="-285750" algn="just" defTabSz="914400" rtl="0" eaLnBrk="1" fontAlgn="auto" latinLnBrk="0" hangingPunct="1">
              <a:lnSpc>
                <a:spcPct val="100000"/>
              </a:lnSpc>
              <a:spcBef>
                <a:spcPts val="0"/>
              </a:spcBef>
              <a:spcAft>
                <a:spcPts val="0"/>
              </a:spcAft>
              <a:buClrTx/>
              <a:buSzTx/>
              <a:buFont typeface="Calibri"/>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Any Other Business (AOB)</a:t>
            </a:r>
            <a:endParaRPr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285750" marR="0" lvl="0" indent="-285750" algn="just" defTabSz="914400" rtl="0" eaLnBrk="1" fontAlgn="auto" latinLnBrk="0" hangingPunct="1">
              <a:lnSpc>
                <a:spcPct val="100000"/>
              </a:lnSpc>
              <a:spcBef>
                <a:spcPts val="0"/>
              </a:spcBef>
              <a:spcAft>
                <a:spcPts val="0"/>
              </a:spcAft>
              <a:buClrTx/>
              <a:buSzTx/>
              <a:buFont typeface="Calibri"/>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Future Meetings</a:t>
            </a:r>
            <a:endParaRPr lang="en-US" sz="2400" b="0" i="0" u="none" strike="noStrike" kern="1200" cap="none" spc="0" normalizeH="0" baseline="0" noProof="0">
              <a:ln>
                <a:noFill/>
              </a:ln>
              <a:solidFill>
                <a:prstClr val="black"/>
              </a:solidFill>
              <a:effectLst/>
              <a:uLnTx/>
              <a:uFillTx/>
              <a:latin typeface="Calibri" panose="020F0502020204030204"/>
              <a:cs typeface="Calibri"/>
            </a:endParaRPr>
          </a:p>
        </p:txBody>
      </p:sp>
    </p:spTree>
    <p:extLst>
      <p:ext uri="{BB962C8B-B14F-4D97-AF65-F5344CB8AC3E}">
        <p14:creationId xmlns:p14="http://schemas.microsoft.com/office/powerpoint/2010/main" val="346026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F3095D6-2BAF-2AE5-42E3-E21432A43DC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D93E42C-0871-CC80-E2C4-9DA73894FF1B}"/>
              </a:ext>
            </a:extLst>
          </p:cNvPr>
          <p:cNvSpPr txBox="1">
            <a:spLocks/>
          </p:cNvSpPr>
          <p:nvPr/>
        </p:nvSpPr>
        <p:spPr>
          <a:xfrm>
            <a:off x="584200" y="588475"/>
            <a:ext cx="10515600" cy="672601"/>
          </a:xfrm>
          <a:prstGeom prst="rect">
            <a:avLst/>
          </a:prstGeom>
        </p:spPr>
        <p:txBody>
          <a:bodyPr vert="horz" lIns="91440" tIns="45720" rIns="91440" bIns="45720" rtlCol="0" anchor="b">
            <a:normAutofit lnSpcReduction="1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prstClr val="black"/>
                </a:solidFill>
                <a:effectLst/>
                <a:uLnTx/>
                <a:uFillTx/>
                <a:latin typeface="Verdana"/>
                <a:ea typeface="Verdana"/>
                <a:cs typeface="+mj-cs"/>
              </a:rPr>
              <a:t>Minutes</a:t>
            </a:r>
          </a:p>
        </p:txBody>
      </p:sp>
      <p:sp>
        <p:nvSpPr>
          <p:cNvPr id="5" name="Content Placeholder 2">
            <a:extLst>
              <a:ext uri="{FF2B5EF4-FFF2-40B4-BE49-F238E27FC236}">
                <a16:creationId xmlns:a16="http://schemas.microsoft.com/office/drawing/2014/main" id="{4B72A279-2B84-C61B-075E-1D7E40BA54B3}"/>
              </a:ext>
            </a:extLst>
          </p:cNvPr>
          <p:cNvSpPr txBox="1">
            <a:spLocks/>
          </p:cNvSpPr>
          <p:nvPr/>
        </p:nvSpPr>
        <p:spPr>
          <a:xfrm>
            <a:off x="465555" y="1440857"/>
            <a:ext cx="11325952" cy="4684824"/>
          </a:xfrm>
          <a:prstGeom prst="rect">
            <a:avLst/>
          </a:prstGeom>
        </p:spPr>
        <p:txBody>
          <a:bodyPr vert="horz" lIns="91440" tIns="45720" rIns="91440" bIns="45720" rtlCol="0" anchor="t">
            <a:normAutofit/>
          </a:bodyPr>
          <a:lstStyle>
            <a:defPPr>
              <a:defRPr lang="zh-HK"/>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00000"/>
              </a:lnSpc>
              <a:spcBef>
                <a:spcPts val="0"/>
              </a:spcBef>
              <a:buFontTx/>
              <a:buChar char="-"/>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The minutes of the previous Annual Meeting is pending ratification by this meeting. The document can be </a:t>
            </a:r>
            <a:r>
              <a:rPr lang="en-US">
                <a:solidFill>
                  <a:prstClr val="black"/>
                </a:solidFill>
                <a:latin typeface="Calibri" panose="020F0502020204030204"/>
              </a:rPr>
              <a:t>found at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r>
              <a:rPr lang="en-US">
                <a:solidFill>
                  <a:prstClr val="black"/>
                </a:solidFill>
                <a:latin typeface="Calibri" panose="020F0502020204030204"/>
              </a:rPr>
              <a:t> </a:t>
            </a:r>
            <a:r>
              <a:rPr lang="en-US">
                <a:solidFill>
                  <a:prstClr val="black"/>
                </a:solidFill>
                <a:ea typeface="+mn-lt"/>
                <a:cs typeface="+mn-lt"/>
                <a:hlinkClick r:id="rId3"/>
              </a:rPr>
              <a:t>2024_11_21_UMMinutes.docx</a:t>
            </a:r>
            <a:endParaRPr lang="en-US">
              <a:solidFill>
                <a:prstClr val="black"/>
              </a:solidFill>
              <a:ea typeface="Calibri"/>
              <a:cs typeface="Calibri"/>
              <a:hlinkClick r:id="rId3"/>
            </a:endParaRPr>
          </a:p>
          <a:p>
            <a:pPr algn="just">
              <a:lnSpc>
                <a:spcPct val="100000"/>
              </a:lnSpc>
              <a:spcBef>
                <a:spcPts val="0"/>
              </a:spcBef>
              <a:defRPr/>
            </a:pPr>
            <a:endParaRPr lang="en-US">
              <a:solidFill>
                <a:prstClr val="black"/>
              </a:solidFill>
              <a:ea typeface="Calibri"/>
              <a:cs typeface="Calibri"/>
            </a:endParaRPr>
          </a:p>
          <a:p>
            <a:pPr algn="just">
              <a:lnSpc>
                <a:spcPct val="100000"/>
              </a:lnSpc>
              <a:spcBef>
                <a:spcPts val="0"/>
              </a:spcBef>
              <a:defRPr/>
            </a:pPr>
            <a:endParaRPr lang="en-US">
              <a:solidFill>
                <a:prstClr val="black"/>
              </a:solidFill>
              <a:ea typeface="Calibri"/>
              <a:cs typeface="Calibri"/>
            </a:endParaRPr>
          </a:p>
          <a:p>
            <a:pPr algn="just">
              <a:lnSpc>
                <a:spcPct val="100000"/>
              </a:lnSpc>
              <a:spcBef>
                <a:spcPts val="0"/>
              </a:spcBef>
              <a:defRPr/>
            </a:pPr>
            <a:endParaRPr lang="en-US">
              <a:solidFill>
                <a:prstClr val="black"/>
              </a:solidFill>
              <a:ea typeface="Calibri"/>
              <a:cs typeface="Calibri"/>
            </a:endParaRPr>
          </a:p>
        </p:txBody>
      </p:sp>
    </p:spTree>
    <p:extLst>
      <p:ext uri="{BB962C8B-B14F-4D97-AF65-F5344CB8AC3E}">
        <p14:creationId xmlns:p14="http://schemas.microsoft.com/office/powerpoint/2010/main" val="2571494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88E33D-B76D-BE2D-4AC4-8C5A7F8482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3E42C-0871-CC80-E2C4-9DA73894FF1B}"/>
              </a:ext>
            </a:extLst>
          </p:cNvPr>
          <p:cNvSpPr txBox="1">
            <a:spLocks/>
          </p:cNvSpPr>
          <p:nvPr/>
        </p:nvSpPr>
        <p:spPr>
          <a:xfrm>
            <a:off x="616397" y="1157292"/>
            <a:ext cx="10515600" cy="672601"/>
          </a:xfrm>
          <a:prstGeom prst="rect">
            <a:avLst/>
          </a:prstGeom>
        </p:spPr>
        <p:txBody>
          <a:bodyPr vert="horz" lIns="91440" tIns="45720" rIns="91440" bIns="45720" rtlCol="0" anchor="b">
            <a:normAutofit lnSpcReduction="1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kumimoji="0" lang="en-GB" sz="4400" b="1" i="0" u="none" strike="noStrike" kern="1200" cap="none" spc="0" normalizeH="0" baseline="0" noProof="0">
                <a:ln>
                  <a:noFill/>
                </a:ln>
                <a:solidFill>
                  <a:prstClr val="black"/>
                </a:solidFill>
                <a:effectLst/>
                <a:uLnTx/>
                <a:uFillTx/>
                <a:latin typeface="Verdana"/>
                <a:ea typeface="Verdana"/>
                <a:cs typeface="+mj-cs"/>
              </a:rPr>
              <a:t>Report – </a:t>
            </a:r>
            <a:r>
              <a:rPr lang="en-GB" sz="4400" b="1">
                <a:solidFill>
                  <a:prstClr val="black"/>
                </a:solidFill>
                <a:latin typeface="Verdana"/>
                <a:ea typeface="Verdana"/>
              </a:rPr>
              <a:t>Executive Team</a:t>
            </a:r>
            <a:endParaRPr kumimoji="0" lang="en-US" sz="4400" b="1" i="0" u="none" strike="noStrike" kern="1200" cap="none" spc="0" normalizeH="0" baseline="0" noProof="0">
              <a:ln>
                <a:noFill/>
              </a:ln>
              <a:solidFill>
                <a:prstClr val="black"/>
              </a:solidFill>
              <a:effectLst/>
              <a:uLnTx/>
              <a:uFillTx/>
              <a:latin typeface="Verdana"/>
              <a:ea typeface="Verdana"/>
              <a:cs typeface="+mj-cs"/>
            </a:endParaRPr>
          </a:p>
        </p:txBody>
      </p:sp>
      <p:pic>
        <p:nvPicPr>
          <p:cNvPr id="5" name="Picture 4" descr="Your Representatives">
            <a:extLst>
              <a:ext uri="{FF2B5EF4-FFF2-40B4-BE49-F238E27FC236}">
                <a16:creationId xmlns:a16="http://schemas.microsoft.com/office/drawing/2014/main" id="{E042E630-A9CA-B739-C58A-1545A4B820EA}"/>
              </a:ext>
            </a:extLst>
          </p:cNvPr>
          <p:cNvPicPr>
            <a:picLocks noChangeAspect="1"/>
          </p:cNvPicPr>
          <p:nvPr/>
        </p:nvPicPr>
        <p:blipFill>
          <a:blip r:embed="rId3"/>
          <a:srcRect l="52045" t="78" r="5568"/>
          <a:stretch>
            <a:fillRect/>
          </a:stretch>
        </p:blipFill>
        <p:spPr>
          <a:xfrm>
            <a:off x="6640815" y="2089353"/>
            <a:ext cx="5167764" cy="3808028"/>
          </a:xfrm>
          <a:prstGeom prst="rect">
            <a:avLst/>
          </a:prstGeom>
        </p:spPr>
      </p:pic>
      <p:sp>
        <p:nvSpPr>
          <p:cNvPr id="3" name="TextBox 2">
            <a:extLst>
              <a:ext uri="{FF2B5EF4-FFF2-40B4-BE49-F238E27FC236}">
                <a16:creationId xmlns:a16="http://schemas.microsoft.com/office/drawing/2014/main" id="{77F0B49E-B675-0739-D6EF-EC1B28D21EAE}"/>
              </a:ext>
            </a:extLst>
          </p:cNvPr>
          <p:cNvSpPr txBox="1"/>
          <p:nvPr/>
        </p:nvSpPr>
        <p:spPr>
          <a:xfrm>
            <a:off x="386366" y="2087450"/>
            <a:ext cx="6251222"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t>Completed a thorough two-week induction period.</a:t>
            </a:r>
            <a:endParaRPr lang="en-US" sz="1600">
              <a:ea typeface="Calibri" panose="020F0502020204030204"/>
              <a:cs typeface="Calibri" panose="020F0502020204030204"/>
            </a:endParaRPr>
          </a:p>
          <a:p>
            <a:endParaRPr lang="en-US" sz="1600">
              <a:ea typeface="Calibri" panose="020F0502020204030204"/>
              <a:cs typeface="Calibri" panose="020F0502020204030204"/>
            </a:endParaRPr>
          </a:p>
          <a:p>
            <a:pPr marL="285750" indent="-285750">
              <a:buFont typeface="Arial"/>
              <a:buChar char="•"/>
            </a:pPr>
            <a:r>
              <a:rPr lang="en-US" sz="1600"/>
              <a:t>Lead, trained and recruited 200 Freshers Team volunteers who helped support our events and move ins during fresher's week.</a:t>
            </a:r>
            <a:endParaRPr lang="en-US" sz="1600">
              <a:ea typeface="Calibri"/>
              <a:cs typeface="Calibri"/>
            </a:endParaRPr>
          </a:p>
          <a:p>
            <a:pPr marL="285750" indent="-285750">
              <a:buFont typeface="Arial"/>
              <a:buChar char="•"/>
            </a:pPr>
            <a:endParaRPr lang="en-US" sz="1600">
              <a:ea typeface="Calibri"/>
              <a:cs typeface="Calibri"/>
            </a:endParaRPr>
          </a:p>
          <a:p>
            <a:pPr marL="285750" indent="-285750">
              <a:buFont typeface="Arial"/>
              <a:buChar char="•"/>
            </a:pPr>
            <a:r>
              <a:rPr lang="en-US" sz="1600"/>
              <a:t>Maintained NTSU presence in all summer Graduations.</a:t>
            </a:r>
            <a:endParaRPr lang="en-US" sz="1600">
              <a:ea typeface="Calibri" panose="020F0502020204030204"/>
              <a:cs typeface="Calibri" panose="020F0502020204030204"/>
            </a:endParaRPr>
          </a:p>
          <a:p>
            <a:endParaRPr lang="en-US" sz="1600">
              <a:ea typeface="Calibri" panose="020F0502020204030204"/>
              <a:cs typeface="Calibri" panose="020F0502020204030204"/>
            </a:endParaRPr>
          </a:p>
          <a:p>
            <a:pPr marL="285750" indent="-285750">
              <a:buFont typeface="Arial"/>
              <a:buChar char="•"/>
            </a:pPr>
            <a:r>
              <a:rPr lang="en-US" sz="1600"/>
              <a:t>Engaged in Mental Health First Aid training, Antisemitism training, Safe Space Pledge Training, Anti-Islamophobia training.</a:t>
            </a:r>
            <a:endParaRPr lang="en-US" sz="1600">
              <a:ea typeface="Calibri" panose="020F0502020204030204"/>
              <a:cs typeface="Calibri" panose="020F0502020204030204"/>
            </a:endParaRPr>
          </a:p>
          <a:p>
            <a:endParaRPr lang="en-US" sz="1600">
              <a:ea typeface="Calibri" panose="020F0502020204030204"/>
              <a:cs typeface="Calibri" panose="020F0502020204030204"/>
            </a:endParaRPr>
          </a:p>
          <a:p>
            <a:pPr marL="285750" indent="-285750">
              <a:buFont typeface="Arial"/>
              <a:buChar char="•"/>
            </a:pPr>
            <a:r>
              <a:rPr lang="en-US" sz="1600"/>
              <a:t>Successfully undergone training to become Consent is Everything Facilitators.</a:t>
            </a:r>
            <a:endParaRPr lang="en-US" sz="1600">
              <a:ea typeface="Calibri" panose="020F0502020204030204"/>
              <a:cs typeface="Calibri" panose="020F0502020204030204"/>
            </a:endParaRPr>
          </a:p>
          <a:p>
            <a:endParaRPr lang="en-US" sz="1600">
              <a:ea typeface="Calibri" panose="020F0502020204030204"/>
              <a:cs typeface="Calibri" panose="020F0502020204030204"/>
            </a:endParaRPr>
          </a:p>
          <a:p>
            <a:pPr marL="285750" indent="-285750">
              <a:buFont typeface="Arial"/>
              <a:buChar char="•"/>
            </a:pPr>
            <a:r>
              <a:rPr lang="en-US" sz="1600"/>
              <a:t>Attended NUS Lead and Change.</a:t>
            </a:r>
            <a:endParaRPr lang="en-US" sz="1600">
              <a:ea typeface="Calibri" panose="020F0502020204030204"/>
              <a:cs typeface="Calibri" panose="020F0502020204030204"/>
            </a:endParaRPr>
          </a:p>
          <a:p>
            <a:pPr algn="ctr"/>
            <a:endParaRPr lang="en-US"/>
          </a:p>
        </p:txBody>
      </p:sp>
    </p:spTree>
    <p:extLst>
      <p:ext uri="{BB962C8B-B14F-4D97-AF65-F5344CB8AC3E}">
        <p14:creationId xmlns:p14="http://schemas.microsoft.com/office/powerpoint/2010/main" val="732565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EC231C-37D4-B682-AB5B-4FA940EC9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3E42C-0871-CC80-E2C4-9DA73894FF1B}"/>
              </a:ext>
            </a:extLst>
          </p:cNvPr>
          <p:cNvSpPr txBox="1">
            <a:spLocks/>
          </p:cNvSpPr>
          <p:nvPr/>
        </p:nvSpPr>
        <p:spPr>
          <a:xfrm>
            <a:off x="584200" y="588475"/>
            <a:ext cx="10515600" cy="672601"/>
          </a:xfrm>
          <a:prstGeom prst="rect">
            <a:avLst/>
          </a:prstGeom>
        </p:spPr>
        <p:txBody>
          <a:bodyPr vert="horz" lIns="91440" tIns="45720" rIns="91440" bIns="45720" rtlCol="0" anchor="b">
            <a:normAutofit lnSpcReduction="10000"/>
          </a:bodyPr>
          <a:lstStyle>
            <a:defPPr>
              <a:defRPr lang="zh-HK"/>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kumimoji="0" lang="en-GB" sz="4400" b="1" i="0" u="none" strike="noStrike" kern="1200" cap="none" spc="0" normalizeH="0" baseline="0" noProof="0">
                <a:ln>
                  <a:noFill/>
                </a:ln>
                <a:solidFill>
                  <a:prstClr val="black"/>
                </a:solidFill>
                <a:effectLst/>
                <a:uLnTx/>
                <a:uFillTx/>
                <a:latin typeface="Verdana"/>
                <a:ea typeface="Verdana"/>
                <a:cs typeface="+mj-cs"/>
              </a:rPr>
              <a:t>Report – </a:t>
            </a:r>
            <a:r>
              <a:rPr lang="en-GB" sz="4400" b="1">
                <a:solidFill>
                  <a:prstClr val="black"/>
                </a:solidFill>
                <a:latin typeface="Verdana"/>
                <a:ea typeface="Verdana"/>
              </a:rPr>
              <a:t>Libby Sinclair</a:t>
            </a:r>
            <a:endParaRPr lang="en-GB" sz="4400">
              <a:solidFill>
                <a:prstClr val="black"/>
              </a:solidFill>
              <a:latin typeface="Verdana"/>
              <a:ea typeface="Verdana"/>
            </a:endParaRPr>
          </a:p>
        </p:txBody>
      </p:sp>
      <p:sp>
        <p:nvSpPr>
          <p:cNvPr id="3" name="TextBox 2">
            <a:extLst>
              <a:ext uri="{FF2B5EF4-FFF2-40B4-BE49-F238E27FC236}">
                <a16:creationId xmlns:a16="http://schemas.microsoft.com/office/drawing/2014/main" id="{72959C52-23C4-0CEA-2A86-C9AEA2F55949}"/>
              </a:ext>
            </a:extLst>
          </p:cNvPr>
          <p:cNvSpPr txBox="1"/>
          <p:nvPr/>
        </p:nvSpPr>
        <p:spPr>
          <a:xfrm>
            <a:off x="400425" y="1489364"/>
            <a:ext cx="6096000"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t>Worked with the Consent Team to develop SV Disclosure training for Exec.</a:t>
            </a:r>
            <a:endParaRPr lang="en-US" sz="1600">
              <a:ea typeface="Calibri" panose="020F0502020204030204"/>
              <a:cs typeface="Calibri" panose="020F0502020204030204"/>
            </a:endParaRPr>
          </a:p>
          <a:p>
            <a:endParaRPr lang="en-US" sz="1600">
              <a:ea typeface="Calibri" panose="020F0502020204030204"/>
              <a:cs typeface="Calibri" panose="020F0502020204030204"/>
            </a:endParaRPr>
          </a:p>
          <a:p>
            <a:pPr marL="285750" indent="-285750">
              <a:buFont typeface="Arial"/>
              <a:buChar char="•"/>
            </a:pPr>
            <a:r>
              <a:rPr lang="en-US" sz="1600"/>
              <a:t>Became a member of NTU Board of Governors- in depth training and Student representative conference in London.</a:t>
            </a:r>
            <a:endParaRPr lang="en-US" sz="1600">
              <a:ea typeface="Calibri" panose="020F0502020204030204"/>
              <a:cs typeface="Calibri" panose="020F0502020204030204"/>
            </a:endParaRPr>
          </a:p>
          <a:p>
            <a:endParaRPr lang="en-US" sz="1600">
              <a:ea typeface="Calibri" panose="020F0502020204030204"/>
              <a:cs typeface="Calibri" panose="020F0502020204030204"/>
            </a:endParaRPr>
          </a:p>
          <a:p>
            <a:pPr marL="285750" indent="-285750">
              <a:buFont typeface="Arial"/>
              <a:buChar char="•"/>
            </a:pPr>
            <a:r>
              <a:rPr lang="en-US" sz="1600"/>
              <a:t>Updated and improved the Freshers Team </a:t>
            </a:r>
            <a:r>
              <a:rPr lang="en-US" sz="1600" err="1"/>
              <a:t>programme</a:t>
            </a:r>
            <a:r>
              <a:rPr lang="en-US" sz="1600"/>
              <a:t>, increasing time off and incentives for both officers and volunteers, </a:t>
            </a:r>
            <a:r>
              <a:rPr lang="en-US" sz="1600" err="1"/>
              <a:t>organising</a:t>
            </a:r>
            <a:r>
              <a:rPr lang="en-US" sz="1600"/>
              <a:t> two social nights.</a:t>
            </a:r>
            <a:endParaRPr lang="en-US" sz="1600">
              <a:ea typeface="Calibri" panose="020F0502020204030204"/>
              <a:cs typeface="Calibri" panose="020F0502020204030204"/>
            </a:endParaRPr>
          </a:p>
          <a:p>
            <a:endParaRPr lang="en-US" sz="1600">
              <a:ea typeface="Calibri" panose="020F0502020204030204"/>
              <a:cs typeface="Calibri" panose="020F0502020204030204"/>
            </a:endParaRPr>
          </a:p>
          <a:p>
            <a:pPr marL="285750" indent="-285750">
              <a:buFont typeface="Arial"/>
              <a:buChar char="•"/>
            </a:pPr>
            <a:r>
              <a:rPr lang="en-US" sz="1600"/>
              <a:t>Wrote papers for university committees and presented updates and priorities of all the officers at the highest level of the University.</a:t>
            </a:r>
            <a:endParaRPr lang="en-US" sz="1600">
              <a:ea typeface="Calibri" panose="020F0502020204030204"/>
              <a:cs typeface="Calibri" panose="020F0502020204030204"/>
            </a:endParaRPr>
          </a:p>
          <a:p>
            <a:endParaRPr lang="en-US" sz="1600">
              <a:ea typeface="Calibri" panose="020F0502020204030204"/>
              <a:cs typeface="Calibri" panose="020F0502020204030204"/>
            </a:endParaRPr>
          </a:p>
          <a:p>
            <a:pPr marL="285750" indent="-285750">
              <a:buFont typeface="Arial"/>
              <a:buChar char="•"/>
            </a:pPr>
            <a:r>
              <a:rPr lang="en-US" sz="1600"/>
              <a:t>Met with the New Vice Chancellor of the University to introduce him to NTSU and what we do on his first day.</a:t>
            </a:r>
            <a:endParaRPr lang="en-US" sz="1600">
              <a:ea typeface="Calibri" panose="020F0502020204030204"/>
              <a:cs typeface="Calibri" panose="020F0502020204030204"/>
            </a:endParaRPr>
          </a:p>
          <a:p>
            <a:pPr algn="ctr"/>
            <a:endParaRPr lang="en-US"/>
          </a:p>
        </p:txBody>
      </p:sp>
      <p:pic>
        <p:nvPicPr>
          <p:cNvPr id="6" name="Picture 5" descr="A screenshot of a yellow box&#10;&#10;AI-generated content may be incorrect.">
            <a:extLst>
              <a:ext uri="{FF2B5EF4-FFF2-40B4-BE49-F238E27FC236}">
                <a16:creationId xmlns:a16="http://schemas.microsoft.com/office/drawing/2014/main" id="{977EED44-C7D7-2CEF-4705-2B6E603D0BF9}"/>
              </a:ext>
            </a:extLst>
          </p:cNvPr>
          <p:cNvPicPr>
            <a:picLocks noChangeAspect="1"/>
          </p:cNvPicPr>
          <p:nvPr/>
        </p:nvPicPr>
        <p:blipFill>
          <a:blip r:embed="rId3"/>
          <a:stretch>
            <a:fillRect/>
          </a:stretch>
        </p:blipFill>
        <p:spPr>
          <a:xfrm>
            <a:off x="6649202" y="1485399"/>
            <a:ext cx="4448175" cy="4629150"/>
          </a:xfrm>
          <a:prstGeom prst="rect">
            <a:avLst/>
          </a:prstGeom>
        </p:spPr>
      </p:pic>
    </p:spTree>
    <p:extLst>
      <p:ext uri="{BB962C8B-B14F-4D97-AF65-F5344CB8AC3E}">
        <p14:creationId xmlns:p14="http://schemas.microsoft.com/office/powerpoint/2010/main" val="886887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736421-1bd0-46c2-a515-4634fff6f905">
      <Terms xmlns="http://schemas.microsoft.com/office/infopath/2007/PartnerControls"/>
    </lcf76f155ced4ddcb4097134ff3c332f>
    <Choice xmlns="9d736421-1bd0-46c2-a515-4634fff6f905" xsi:nil="true"/>
    <Delete xmlns="9d736421-1bd0-46c2-a515-4634fff6f905">true</Delete>
    <TaxCatchAll xmlns="25d6feed-3e45-4629-854d-7941868b4f6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5813907F637348BD48177B0228EFEA" ma:contentTypeVersion="24" ma:contentTypeDescription="Create a new document." ma:contentTypeScope="" ma:versionID="e5a926a0092e39ebc92510780e7214de">
  <xsd:schema xmlns:xsd="http://www.w3.org/2001/XMLSchema" xmlns:xs="http://www.w3.org/2001/XMLSchema" xmlns:p="http://schemas.microsoft.com/office/2006/metadata/properties" xmlns:ns2="25d6feed-3e45-4629-854d-7941868b4f61" xmlns:ns3="9d736421-1bd0-46c2-a515-4634fff6f905" targetNamespace="http://schemas.microsoft.com/office/2006/metadata/properties" ma:root="true" ma:fieldsID="0ce82bfcb35183b08acdcc2961fbf294" ns2:_="" ns3:_="">
    <xsd:import namespace="25d6feed-3e45-4629-854d-7941868b4f61"/>
    <xsd:import namespace="9d736421-1bd0-46c2-a515-4634fff6f90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Delete" minOccurs="0"/>
                <xsd:element ref="ns3:Choice"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d6feed-3e45-4629-854d-7941868b4f6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7" nillable="true" ma:displayName="Taxonomy Catch All Column" ma:hidden="true" ma:list="{0430cc4f-b263-426c-80dd-71936de7963e}" ma:internalName="TaxCatchAll" ma:showField="CatchAllData" ma:web="25d6feed-3e45-4629-854d-7941868b4f6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736421-1bd0-46c2-a515-4634fff6f90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Delete" ma:index="18" nillable="true" ma:displayName="Delete" ma:default="1" ma:internalName="Delete">
      <xsd:simpleType>
        <xsd:restriction base="dms:Boolean"/>
      </xsd:simpleType>
    </xsd:element>
    <xsd:element name="Choice" ma:index="19" nillable="true" ma:displayName="Choice" ma:internalName="Choice">
      <xsd:simpleType>
        <xsd:restriction base="dms:Choice">
          <xsd:enumeration value="Choice 1"/>
          <xsd:enumeration value="Choice 2"/>
          <xsd:enumeration value="Choice 3"/>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2feffd1-2dac-401b-9bc3-5f775bbd14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3A667C-2E4A-47A0-8A5F-116EDF53BF11}">
  <ds:schemaRefs>
    <ds:schemaRef ds:uri="25d6feed-3e45-4629-854d-7941868b4f61"/>
    <ds:schemaRef ds:uri="9d736421-1bd0-46c2-a515-4634fff6f90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51ED12D-C1AC-41C7-8D1D-2D4FA5956568}">
  <ds:schemaRefs>
    <ds:schemaRef ds:uri="http://schemas.microsoft.com/sharepoint/v3/contenttype/forms"/>
  </ds:schemaRefs>
</ds:datastoreItem>
</file>

<file path=customXml/itemProps3.xml><?xml version="1.0" encoding="utf-8"?>
<ds:datastoreItem xmlns:ds="http://schemas.openxmlformats.org/officeDocument/2006/customXml" ds:itemID="{9626223B-F194-4399-AB72-1ED0CF211CDA}">
  <ds:schemaRefs>
    <ds:schemaRef ds:uri="25d6feed-3e45-4629-854d-7941868b4f61"/>
    <ds:schemaRef ds:uri="9d736421-1bd0-46c2-a515-4634fff6f9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35</Slides>
  <Notes>4</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MCEVOY, CAITLIN</dc:creator>
  <cp:revision>7</cp:revision>
  <dcterms:created xsi:type="dcterms:W3CDTF">2021-09-01T08:37:54Z</dcterms:created>
  <dcterms:modified xsi:type="dcterms:W3CDTF">2025-10-28T14:50:05Z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0x0101002C5813907F637348BD48177B0228EFEA</vt:lpwstr>
  </property>
  <property fmtid="{D5CDD505-2E9C-101B-9397-08002B2CF9AE}" pid="3" name="MediaServiceImageTags">
    <vt:lpwstr/>
  </property>
</Properties>
</file>